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57" r:id="rId3"/>
    <p:sldId id="287" r:id="rId4"/>
    <p:sldId id="286" r:id="rId5"/>
    <p:sldId id="288" r:id="rId6"/>
    <p:sldId id="289" r:id="rId7"/>
    <p:sldId id="290" r:id="rId8"/>
    <p:sldId id="291" r:id="rId9"/>
    <p:sldId id="292" r:id="rId10"/>
    <p:sldId id="293" r:id="rId11"/>
    <p:sldId id="294" r:id="rId12"/>
    <p:sldId id="295" r:id="rId13"/>
    <p:sldId id="321" r:id="rId14"/>
    <p:sldId id="323" r:id="rId15"/>
    <p:sldId id="324" r:id="rId16"/>
    <p:sldId id="298" r:id="rId17"/>
    <p:sldId id="299" r:id="rId18"/>
    <p:sldId id="300" r:id="rId19"/>
    <p:sldId id="301" r:id="rId20"/>
    <p:sldId id="302" r:id="rId21"/>
    <p:sldId id="304" r:id="rId22"/>
    <p:sldId id="303" r:id="rId23"/>
    <p:sldId id="305" r:id="rId24"/>
    <p:sldId id="306" r:id="rId25"/>
    <p:sldId id="308" r:id="rId26"/>
    <p:sldId id="307" r:id="rId27"/>
    <p:sldId id="309" r:id="rId28"/>
    <p:sldId id="265" r:id="rId29"/>
    <p:sldId id="310" r:id="rId30"/>
    <p:sldId id="311" r:id="rId31"/>
    <p:sldId id="312" r:id="rId32"/>
    <p:sldId id="313" r:id="rId33"/>
    <p:sldId id="314" r:id="rId34"/>
    <p:sldId id="315" r:id="rId35"/>
    <p:sldId id="316" r:id="rId36"/>
    <p:sldId id="317" r:id="rId37"/>
    <p:sldId id="318" r:id="rId38"/>
    <p:sldId id="319"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3F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98" d="100"/>
          <a:sy n="98" d="100"/>
        </p:scale>
        <p:origin x="437"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AAA8B0-B185-470C-9E36-0517A31F575B}" type="doc">
      <dgm:prSet loTypeId="urn:microsoft.com/office/officeart/2005/8/layout/hProcess9" loCatId="process" qsTypeId="urn:microsoft.com/office/officeart/2005/8/quickstyle/3d5" qsCatId="3D" csTypeId="urn:microsoft.com/office/officeart/2005/8/colors/accent1_2" csCatId="accent1" phldr="1"/>
      <dgm:spPr/>
    </dgm:pt>
    <dgm:pt modelId="{660D4623-9A36-4475-A182-655651E5E3D8}">
      <dgm:prSet phldrT="[Text]" custT="1"/>
      <dgm:spPr/>
      <dgm:t>
        <a:bodyPr/>
        <a:lstStyle/>
        <a:p>
          <a:pPr algn="ctr"/>
          <a:r>
            <a:rPr lang="en-US" sz="1050" b="1" dirty="0"/>
            <a:t>1924</a:t>
          </a:r>
          <a:r>
            <a:rPr lang="en-US" sz="1100" dirty="0"/>
            <a:t>: </a:t>
          </a:r>
          <a:r>
            <a:rPr lang="en-US" sz="1050" dirty="0"/>
            <a:t>The brothers Rudolf and Adolf Dassler found the company(Dassler Brothers Shoe Factory) in Herzogenaurach, Germany</a:t>
          </a:r>
          <a:r>
            <a:rPr lang="en-US" sz="1100" dirty="0"/>
            <a:t>.</a:t>
          </a:r>
          <a:endParaRPr lang="en-IN" sz="1100" dirty="0"/>
        </a:p>
      </dgm:t>
    </dgm:pt>
    <dgm:pt modelId="{CD8F1FDD-1279-498E-B1C1-D827879D7D6B}" type="parTrans" cxnId="{8C8A1ADA-F2DA-42D5-8422-0A9C4A41C6B2}">
      <dgm:prSet/>
      <dgm:spPr/>
      <dgm:t>
        <a:bodyPr/>
        <a:lstStyle/>
        <a:p>
          <a:endParaRPr lang="en-IN"/>
        </a:p>
      </dgm:t>
    </dgm:pt>
    <dgm:pt modelId="{AA2D4869-8E59-46A7-92AC-A65B12838929}" type="sibTrans" cxnId="{8C8A1ADA-F2DA-42D5-8422-0A9C4A41C6B2}">
      <dgm:prSet/>
      <dgm:spPr/>
      <dgm:t>
        <a:bodyPr/>
        <a:lstStyle/>
        <a:p>
          <a:endParaRPr lang="en-IN"/>
        </a:p>
      </dgm:t>
    </dgm:pt>
    <dgm:pt modelId="{6A5ADC98-E1C2-43D9-8866-1E66FCEAEE82}">
      <dgm:prSet phldrT="[Text]" custT="1"/>
      <dgm:spPr/>
      <dgm:t>
        <a:bodyPr/>
        <a:lstStyle/>
        <a:p>
          <a:r>
            <a:rPr lang="en-IN" sz="1050" b="1" dirty="0"/>
            <a:t>1948</a:t>
          </a:r>
          <a:r>
            <a:rPr lang="en-IN" sz="1050" dirty="0"/>
            <a:t>: </a:t>
          </a:r>
          <a:r>
            <a:rPr lang="en-US" sz="1050" dirty="0"/>
            <a:t>Rudolf Dassler founds the PUMA Schuhfabrik Rudolf Dassler. The existing business assets of the “Gebrüder Dassler Schuhfabrik” are divided up between the brothers</a:t>
          </a:r>
          <a:endParaRPr lang="en-IN" sz="1050" dirty="0"/>
        </a:p>
      </dgm:t>
    </dgm:pt>
    <dgm:pt modelId="{7A2558CB-DF05-496B-9806-75636F9010B4}" type="parTrans" cxnId="{003E6E6B-2C3C-4972-8009-F6F1BFE39C92}">
      <dgm:prSet/>
      <dgm:spPr/>
      <dgm:t>
        <a:bodyPr/>
        <a:lstStyle/>
        <a:p>
          <a:endParaRPr lang="en-IN"/>
        </a:p>
      </dgm:t>
    </dgm:pt>
    <dgm:pt modelId="{E5D52B63-6D35-4D74-AE2D-BE2A9F4230D1}" type="sibTrans" cxnId="{003E6E6B-2C3C-4972-8009-F6F1BFE39C92}">
      <dgm:prSet/>
      <dgm:spPr/>
      <dgm:t>
        <a:bodyPr/>
        <a:lstStyle/>
        <a:p>
          <a:endParaRPr lang="en-IN"/>
        </a:p>
      </dgm:t>
    </dgm:pt>
    <dgm:pt modelId="{4807C65A-2E23-4D95-B9FE-C140C18322FE}">
      <dgm:prSet phldrT="[Text]" custT="1"/>
      <dgm:spPr/>
      <dgm:t>
        <a:bodyPr/>
        <a:lstStyle/>
        <a:p>
          <a:pPr algn="ctr"/>
          <a:r>
            <a:rPr lang="en-IN" sz="1050" b="1" dirty="0"/>
            <a:t>2000s</a:t>
          </a:r>
          <a:r>
            <a:rPr lang="en-IN" sz="1050" dirty="0"/>
            <a:t>:</a:t>
          </a:r>
          <a:r>
            <a:rPr lang="en-US" sz="1050" dirty="0"/>
            <a:t>The PPR group, a world leader in apparel and accessories – acquires over 60% of PUMA’s shares. The consolidation strengthens PUMA’s position</a:t>
          </a:r>
          <a:endParaRPr lang="en-IN" sz="1050" dirty="0"/>
        </a:p>
      </dgm:t>
    </dgm:pt>
    <dgm:pt modelId="{F96FFDC5-2551-4502-82D8-D30506758EEB}" type="parTrans" cxnId="{1FF3AF3A-92BF-4CDB-9C5F-496646F4D872}">
      <dgm:prSet/>
      <dgm:spPr/>
      <dgm:t>
        <a:bodyPr/>
        <a:lstStyle/>
        <a:p>
          <a:endParaRPr lang="en-IN"/>
        </a:p>
      </dgm:t>
    </dgm:pt>
    <dgm:pt modelId="{98ED5DB3-3ECE-4599-8D0B-C9FB39C9AEA7}" type="sibTrans" cxnId="{1FF3AF3A-92BF-4CDB-9C5F-496646F4D872}">
      <dgm:prSet/>
      <dgm:spPr/>
      <dgm:t>
        <a:bodyPr/>
        <a:lstStyle/>
        <a:p>
          <a:endParaRPr lang="en-IN"/>
        </a:p>
      </dgm:t>
    </dgm:pt>
    <dgm:pt modelId="{AFBB139A-428E-4B86-B46E-3F92952E8667}">
      <dgm:prSet phldrT="[Text]" custT="1"/>
      <dgm:spPr/>
      <dgm:t>
        <a:bodyPr/>
        <a:lstStyle/>
        <a:p>
          <a:pPr algn="ctr"/>
          <a:r>
            <a:rPr lang="en-US" sz="1050" b="1" dirty="0"/>
            <a:t>2010s</a:t>
          </a:r>
          <a:r>
            <a:rPr lang="en-US" sz="1050" dirty="0"/>
            <a:t>: PUMA sponsors seven football federations at the FIFA World Cup 2010 in South Africa. PUMA transforms into a European Corporation and trades under the name of PUMA SE.</a:t>
          </a:r>
          <a:endParaRPr lang="en-IN" sz="400" dirty="0"/>
        </a:p>
      </dgm:t>
    </dgm:pt>
    <dgm:pt modelId="{652E1DA5-E8D2-4B13-82F4-A01B9A36A4F9}" type="parTrans" cxnId="{3E7913F0-D383-423E-B68D-1A15A6C9239F}">
      <dgm:prSet/>
      <dgm:spPr/>
      <dgm:t>
        <a:bodyPr/>
        <a:lstStyle/>
        <a:p>
          <a:endParaRPr lang="en-IN"/>
        </a:p>
      </dgm:t>
    </dgm:pt>
    <dgm:pt modelId="{F5CE8B0D-2697-4911-A482-98EF9E8B809C}" type="sibTrans" cxnId="{3E7913F0-D383-423E-B68D-1A15A6C9239F}">
      <dgm:prSet/>
      <dgm:spPr/>
      <dgm:t>
        <a:bodyPr/>
        <a:lstStyle/>
        <a:p>
          <a:endParaRPr lang="en-IN"/>
        </a:p>
      </dgm:t>
    </dgm:pt>
    <dgm:pt modelId="{013AFC07-EC84-4C07-8838-F4BBB74973F6}" type="pres">
      <dgm:prSet presAssocID="{BEAAA8B0-B185-470C-9E36-0517A31F575B}" presName="CompostProcess" presStyleCnt="0">
        <dgm:presLayoutVars>
          <dgm:dir/>
          <dgm:resizeHandles val="exact"/>
        </dgm:presLayoutVars>
      </dgm:prSet>
      <dgm:spPr/>
    </dgm:pt>
    <dgm:pt modelId="{1C1CA3D5-8EBC-4511-B044-D01B68AAAD58}" type="pres">
      <dgm:prSet presAssocID="{BEAAA8B0-B185-470C-9E36-0517A31F575B}" presName="arrow" presStyleLbl="bgShp" presStyleIdx="0" presStyleCnt="1" custLinFactNeighborX="-109" custLinFactNeighborY="-5051"/>
      <dgm:spPr/>
    </dgm:pt>
    <dgm:pt modelId="{39DD8938-AEDD-4048-BD77-C03532D6F4EC}" type="pres">
      <dgm:prSet presAssocID="{BEAAA8B0-B185-470C-9E36-0517A31F575B}" presName="linearProcess" presStyleCnt="0"/>
      <dgm:spPr/>
    </dgm:pt>
    <dgm:pt modelId="{8F0A8F9C-EAB9-4FA2-B06C-2D46DC680D1C}" type="pres">
      <dgm:prSet presAssocID="{660D4623-9A36-4475-A182-655651E5E3D8}" presName="textNode" presStyleLbl="node1" presStyleIdx="0" presStyleCnt="4">
        <dgm:presLayoutVars>
          <dgm:bulletEnabled val="1"/>
        </dgm:presLayoutVars>
      </dgm:prSet>
      <dgm:spPr/>
    </dgm:pt>
    <dgm:pt modelId="{B0D1EC0C-2826-47F3-80DA-0B57F920DDEB}" type="pres">
      <dgm:prSet presAssocID="{AA2D4869-8E59-46A7-92AC-A65B12838929}" presName="sibTrans" presStyleCnt="0"/>
      <dgm:spPr/>
    </dgm:pt>
    <dgm:pt modelId="{6700A477-35C8-4A7B-8280-39C4EBB5447D}" type="pres">
      <dgm:prSet presAssocID="{6A5ADC98-E1C2-43D9-8866-1E66FCEAEE82}" presName="textNode" presStyleLbl="node1" presStyleIdx="1" presStyleCnt="4">
        <dgm:presLayoutVars>
          <dgm:bulletEnabled val="1"/>
        </dgm:presLayoutVars>
      </dgm:prSet>
      <dgm:spPr/>
    </dgm:pt>
    <dgm:pt modelId="{46AB3C4E-8F5E-4EBE-849F-2D579C9125BB}" type="pres">
      <dgm:prSet presAssocID="{E5D52B63-6D35-4D74-AE2D-BE2A9F4230D1}" presName="sibTrans" presStyleCnt="0"/>
      <dgm:spPr/>
    </dgm:pt>
    <dgm:pt modelId="{0AD9749D-E3C8-4DB2-8067-38DC1A2EDB94}" type="pres">
      <dgm:prSet presAssocID="{4807C65A-2E23-4D95-B9FE-C140C18322FE}" presName="textNode" presStyleLbl="node1" presStyleIdx="2" presStyleCnt="4">
        <dgm:presLayoutVars>
          <dgm:bulletEnabled val="1"/>
        </dgm:presLayoutVars>
      </dgm:prSet>
      <dgm:spPr/>
    </dgm:pt>
    <dgm:pt modelId="{1C775169-F4A9-4A54-9DA3-8FFC37B13ABA}" type="pres">
      <dgm:prSet presAssocID="{98ED5DB3-3ECE-4599-8D0B-C9FB39C9AEA7}" presName="sibTrans" presStyleCnt="0"/>
      <dgm:spPr/>
    </dgm:pt>
    <dgm:pt modelId="{AA0D02CE-A8F6-47D1-ACA1-A790D7BCB18B}" type="pres">
      <dgm:prSet presAssocID="{AFBB139A-428E-4B86-B46E-3F92952E8667}" presName="textNode" presStyleLbl="node1" presStyleIdx="3" presStyleCnt="4">
        <dgm:presLayoutVars>
          <dgm:bulletEnabled val="1"/>
        </dgm:presLayoutVars>
      </dgm:prSet>
      <dgm:spPr/>
    </dgm:pt>
  </dgm:ptLst>
  <dgm:cxnLst>
    <dgm:cxn modelId="{1FF3AF3A-92BF-4CDB-9C5F-496646F4D872}" srcId="{BEAAA8B0-B185-470C-9E36-0517A31F575B}" destId="{4807C65A-2E23-4D95-B9FE-C140C18322FE}" srcOrd="2" destOrd="0" parTransId="{F96FFDC5-2551-4502-82D8-D30506758EEB}" sibTransId="{98ED5DB3-3ECE-4599-8D0B-C9FB39C9AEA7}"/>
    <dgm:cxn modelId="{003E6E6B-2C3C-4972-8009-F6F1BFE39C92}" srcId="{BEAAA8B0-B185-470C-9E36-0517A31F575B}" destId="{6A5ADC98-E1C2-43D9-8866-1E66FCEAEE82}" srcOrd="1" destOrd="0" parTransId="{7A2558CB-DF05-496B-9806-75636F9010B4}" sibTransId="{E5D52B63-6D35-4D74-AE2D-BE2A9F4230D1}"/>
    <dgm:cxn modelId="{DC54FF72-8A75-4B34-BE50-48C37D6633C8}" type="presOf" srcId="{BEAAA8B0-B185-470C-9E36-0517A31F575B}" destId="{013AFC07-EC84-4C07-8838-F4BBB74973F6}" srcOrd="0" destOrd="0" presId="urn:microsoft.com/office/officeart/2005/8/layout/hProcess9"/>
    <dgm:cxn modelId="{94A68D74-6B94-4811-9706-EF3557981361}" type="presOf" srcId="{AFBB139A-428E-4B86-B46E-3F92952E8667}" destId="{AA0D02CE-A8F6-47D1-ACA1-A790D7BCB18B}" srcOrd="0" destOrd="0" presId="urn:microsoft.com/office/officeart/2005/8/layout/hProcess9"/>
    <dgm:cxn modelId="{BB9779D4-B18E-4E3D-90BE-952F6718CCCC}" type="presOf" srcId="{4807C65A-2E23-4D95-B9FE-C140C18322FE}" destId="{0AD9749D-E3C8-4DB2-8067-38DC1A2EDB94}" srcOrd="0" destOrd="0" presId="urn:microsoft.com/office/officeart/2005/8/layout/hProcess9"/>
    <dgm:cxn modelId="{471447D8-A28C-4B35-A8B8-4042749BD7AF}" type="presOf" srcId="{6A5ADC98-E1C2-43D9-8866-1E66FCEAEE82}" destId="{6700A477-35C8-4A7B-8280-39C4EBB5447D}" srcOrd="0" destOrd="0" presId="urn:microsoft.com/office/officeart/2005/8/layout/hProcess9"/>
    <dgm:cxn modelId="{8C8A1ADA-F2DA-42D5-8422-0A9C4A41C6B2}" srcId="{BEAAA8B0-B185-470C-9E36-0517A31F575B}" destId="{660D4623-9A36-4475-A182-655651E5E3D8}" srcOrd="0" destOrd="0" parTransId="{CD8F1FDD-1279-498E-B1C1-D827879D7D6B}" sibTransId="{AA2D4869-8E59-46A7-92AC-A65B12838929}"/>
    <dgm:cxn modelId="{3E7913F0-D383-423E-B68D-1A15A6C9239F}" srcId="{BEAAA8B0-B185-470C-9E36-0517A31F575B}" destId="{AFBB139A-428E-4B86-B46E-3F92952E8667}" srcOrd="3" destOrd="0" parTransId="{652E1DA5-E8D2-4B13-82F4-A01B9A36A4F9}" sibTransId="{F5CE8B0D-2697-4911-A482-98EF9E8B809C}"/>
    <dgm:cxn modelId="{A6B972F1-5382-48F7-859D-BD14152623F4}" type="presOf" srcId="{660D4623-9A36-4475-A182-655651E5E3D8}" destId="{8F0A8F9C-EAB9-4FA2-B06C-2D46DC680D1C}" srcOrd="0" destOrd="0" presId="urn:microsoft.com/office/officeart/2005/8/layout/hProcess9"/>
    <dgm:cxn modelId="{E1809645-8867-45DD-A9FF-85EC953417EA}" type="presParOf" srcId="{013AFC07-EC84-4C07-8838-F4BBB74973F6}" destId="{1C1CA3D5-8EBC-4511-B044-D01B68AAAD58}" srcOrd="0" destOrd="0" presId="urn:microsoft.com/office/officeart/2005/8/layout/hProcess9"/>
    <dgm:cxn modelId="{F8BEE5C8-EEF5-4480-9D1B-6B5892CA360F}" type="presParOf" srcId="{013AFC07-EC84-4C07-8838-F4BBB74973F6}" destId="{39DD8938-AEDD-4048-BD77-C03532D6F4EC}" srcOrd="1" destOrd="0" presId="urn:microsoft.com/office/officeart/2005/8/layout/hProcess9"/>
    <dgm:cxn modelId="{8D3E58FD-E474-4A26-B73C-5BCF51278F25}" type="presParOf" srcId="{39DD8938-AEDD-4048-BD77-C03532D6F4EC}" destId="{8F0A8F9C-EAB9-4FA2-B06C-2D46DC680D1C}" srcOrd="0" destOrd="0" presId="urn:microsoft.com/office/officeart/2005/8/layout/hProcess9"/>
    <dgm:cxn modelId="{5BB1D23B-D432-4D60-A9A0-F8E72BBD6FB7}" type="presParOf" srcId="{39DD8938-AEDD-4048-BD77-C03532D6F4EC}" destId="{B0D1EC0C-2826-47F3-80DA-0B57F920DDEB}" srcOrd="1" destOrd="0" presId="urn:microsoft.com/office/officeart/2005/8/layout/hProcess9"/>
    <dgm:cxn modelId="{2E1B879B-DFDB-4172-8BC7-6D7D940532AF}" type="presParOf" srcId="{39DD8938-AEDD-4048-BD77-C03532D6F4EC}" destId="{6700A477-35C8-4A7B-8280-39C4EBB5447D}" srcOrd="2" destOrd="0" presId="urn:microsoft.com/office/officeart/2005/8/layout/hProcess9"/>
    <dgm:cxn modelId="{61E7F3C3-45DA-4323-9CFC-9A95400B8E3C}" type="presParOf" srcId="{39DD8938-AEDD-4048-BD77-C03532D6F4EC}" destId="{46AB3C4E-8F5E-4EBE-849F-2D579C9125BB}" srcOrd="3" destOrd="0" presId="urn:microsoft.com/office/officeart/2005/8/layout/hProcess9"/>
    <dgm:cxn modelId="{60A77024-595A-4365-A68A-91BC00CB04B8}" type="presParOf" srcId="{39DD8938-AEDD-4048-BD77-C03532D6F4EC}" destId="{0AD9749D-E3C8-4DB2-8067-38DC1A2EDB94}" srcOrd="4" destOrd="0" presId="urn:microsoft.com/office/officeart/2005/8/layout/hProcess9"/>
    <dgm:cxn modelId="{C25C0BE6-8BE2-4C5E-A6FD-7602D8C945CD}" type="presParOf" srcId="{39DD8938-AEDD-4048-BD77-C03532D6F4EC}" destId="{1C775169-F4A9-4A54-9DA3-8FFC37B13ABA}" srcOrd="5" destOrd="0" presId="urn:microsoft.com/office/officeart/2005/8/layout/hProcess9"/>
    <dgm:cxn modelId="{0DD617DB-8A7D-4F7E-A541-00425C295C6C}" type="presParOf" srcId="{39DD8938-AEDD-4048-BD77-C03532D6F4EC}" destId="{AA0D02CE-A8F6-47D1-ACA1-A790D7BCB18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345877-6C93-4EE5-85D0-5066BAB11B98}" type="doc">
      <dgm:prSet loTypeId="urn:microsoft.com/office/officeart/2005/8/layout/hProcess9" loCatId="process" qsTypeId="urn:microsoft.com/office/officeart/2005/8/quickstyle/3d5" qsCatId="3D" csTypeId="urn:microsoft.com/office/officeart/2005/8/colors/accent1_2" csCatId="accent1" phldr="1"/>
      <dgm:spPr/>
    </dgm:pt>
    <dgm:pt modelId="{DD80EB05-8608-4563-9747-7EFDE9CA3E19}">
      <dgm:prSet phldrT="[Text]" custT="1"/>
      <dgm:spPr/>
      <dgm:t>
        <a:bodyPr/>
        <a:lstStyle/>
        <a:p>
          <a:r>
            <a:rPr lang="en-IN" sz="1000" b="1" dirty="0"/>
            <a:t>1920s</a:t>
          </a:r>
          <a:r>
            <a:rPr lang="en-IN" sz="1050" b="1" dirty="0"/>
            <a:t>:</a:t>
          </a:r>
          <a:r>
            <a:rPr lang="en-US" sz="1000" b="0" dirty="0"/>
            <a:t>registered company as "Dassler Brother Shoe Factory” and make their professional start at the Amsterdam Olympic Games.</a:t>
          </a:r>
          <a:r>
            <a:rPr lang="en-US" sz="1200" b="0" dirty="0"/>
            <a:t> </a:t>
          </a:r>
          <a:r>
            <a:rPr lang="en-US" sz="1000" dirty="0"/>
            <a:t>Studs and spikes were introduced for the first time</a:t>
          </a:r>
          <a:r>
            <a:rPr lang="en-US" sz="1200" dirty="0"/>
            <a:t>.</a:t>
          </a:r>
          <a:endParaRPr lang="en-IN" sz="1200" b="0" dirty="0"/>
        </a:p>
      </dgm:t>
    </dgm:pt>
    <dgm:pt modelId="{56687B43-AE92-4B80-99C7-1A56FB99746A}" type="parTrans" cxnId="{9A4A6F5C-B7DE-4712-9A8B-44401AA2343E}">
      <dgm:prSet/>
      <dgm:spPr/>
      <dgm:t>
        <a:bodyPr/>
        <a:lstStyle/>
        <a:p>
          <a:endParaRPr lang="en-IN"/>
        </a:p>
      </dgm:t>
    </dgm:pt>
    <dgm:pt modelId="{830FAC9B-7880-45B9-9CB5-9FCEA9DC5E1F}" type="sibTrans" cxnId="{9A4A6F5C-B7DE-4712-9A8B-44401AA2343E}">
      <dgm:prSet/>
      <dgm:spPr/>
      <dgm:t>
        <a:bodyPr/>
        <a:lstStyle/>
        <a:p>
          <a:endParaRPr lang="en-IN"/>
        </a:p>
      </dgm:t>
    </dgm:pt>
    <dgm:pt modelId="{E322DF90-8A21-4C28-9473-82BB86EACBA7}">
      <dgm:prSet phldrT="[Text]" custT="1"/>
      <dgm:spPr/>
      <dgm:t>
        <a:bodyPr/>
        <a:lstStyle/>
        <a:p>
          <a:r>
            <a:rPr lang="en-IN" sz="1050" dirty="0"/>
            <a:t>1980s:</a:t>
          </a:r>
          <a:r>
            <a:rPr lang="en-US" sz="1050" dirty="0"/>
            <a:t>With costs on the rise and Adidas becoming less profitable, Adidas changes from a manufacturing company to a mainly marketing one and becomes a corporation.</a:t>
          </a:r>
          <a:endParaRPr lang="en-IN" sz="1050" dirty="0"/>
        </a:p>
      </dgm:t>
    </dgm:pt>
    <dgm:pt modelId="{7932CA43-88C6-4807-AC7D-8D59DBAB7D24}" type="parTrans" cxnId="{63AD8CA7-1E06-4E2E-B895-07236C86246B}">
      <dgm:prSet/>
      <dgm:spPr/>
      <dgm:t>
        <a:bodyPr/>
        <a:lstStyle/>
        <a:p>
          <a:endParaRPr lang="en-IN"/>
        </a:p>
      </dgm:t>
    </dgm:pt>
    <dgm:pt modelId="{4DEA03B3-13AB-4F85-B195-914B299B879E}" type="sibTrans" cxnId="{63AD8CA7-1E06-4E2E-B895-07236C86246B}">
      <dgm:prSet/>
      <dgm:spPr/>
      <dgm:t>
        <a:bodyPr/>
        <a:lstStyle/>
        <a:p>
          <a:endParaRPr lang="en-IN"/>
        </a:p>
      </dgm:t>
    </dgm:pt>
    <dgm:pt modelId="{BEFC667B-E984-42BE-98B6-854346D431DE}">
      <dgm:prSet phldrT="[Text]" custT="1"/>
      <dgm:spPr/>
      <dgm:t>
        <a:bodyPr/>
        <a:lstStyle/>
        <a:p>
          <a:r>
            <a:rPr lang="en-IN" sz="1050" dirty="0"/>
            <a:t>2000s:</a:t>
          </a:r>
          <a:r>
            <a:rPr lang="en-US" sz="1050" dirty="0"/>
            <a:t>Adidas is also named "Advertiser of the year". Adidas opens the largest sports performance store in the world. Adidas buys out another well-known sports company called Reebok.</a:t>
          </a:r>
          <a:endParaRPr lang="en-IN" sz="1050" dirty="0"/>
        </a:p>
      </dgm:t>
    </dgm:pt>
    <dgm:pt modelId="{0F8A1121-42D1-43D5-AEAD-8C577C41EEBF}" type="parTrans" cxnId="{8EFE1162-5515-48AA-B2B6-61658D56820D}">
      <dgm:prSet/>
      <dgm:spPr/>
      <dgm:t>
        <a:bodyPr/>
        <a:lstStyle/>
        <a:p>
          <a:endParaRPr lang="en-IN"/>
        </a:p>
      </dgm:t>
    </dgm:pt>
    <dgm:pt modelId="{B66C0297-3E27-4510-AE96-79888B7D7EDC}" type="sibTrans" cxnId="{8EFE1162-5515-48AA-B2B6-61658D56820D}">
      <dgm:prSet/>
      <dgm:spPr/>
      <dgm:t>
        <a:bodyPr/>
        <a:lstStyle/>
        <a:p>
          <a:endParaRPr lang="en-IN"/>
        </a:p>
      </dgm:t>
    </dgm:pt>
    <dgm:pt modelId="{6E816261-1E0C-485B-9FB2-B1E92BCB6A9E}">
      <dgm:prSet phldrT="[Text]" custT="1"/>
      <dgm:spPr/>
      <dgm:t>
        <a:bodyPr/>
        <a:lstStyle/>
        <a:p>
          <a:r>
            <a:rPr lang="en-IN" sz="1050" dirty="0"/>
            <a:t>2010s:</a:t>
          </a:r>
          <a:r>
            <a:rPr lang="en-US" sz="1050" dirty="0"/>
            <a:t>Adidas acquires the outdoor specialist FiveTen, and TaylorMade: first the golf company Ashworth and then, the golf equipment company Adams Golf making the company even stronger</a:t>
          </a:r>
          <a:endParaRPr lang="en-IN" sz="1050" dirty="0"/>
        </a:p>
      </dgm:t>
    </dgm:pt>
    <dgm:pt modelId="{39B64C8E-F96E-4C14-AC28-5EC9327E7CEF}" type="parTrans" cxnId="{0FFCBADB-8681-4458-A247-09FF535B5EA2}">
      <dgm:prSet/>
      <dgm:spPr/>
      <dgm:t>
        <a:bodyPr/>
        <a:lstStyle/>
        <a:p>
          <a:endParaRPr lang="en-IN"/>
        </a:p>
      </dgm:t>
    </dgm:pt>
    <dgm:pt modelId="{66182A82-8919-4AAE-A4EF-E080B5DD25A2}" type="sibTrans" cxnId="{0FFCBADB-8681-4458-A247-09FF535B5EA2}">
      <dgm:prSet/>
      <dgm:spPr/>
      <dgm:t>
        <a:bodyPr/>
        <a:lstStyle/>
        <a:p>
          <a:endParaRPr lang="en-IN"/>
        </a:p>
      </dgm:t>
    </dgm:pt>
    <dgm:pt modelId="{794E5D1E-E799-4631-A067-E29C79796992}" type="pres">
      <dgm:prSet presAssocID="{3F345877-6C93-4EE5-85D0-5066BAB11B98}" presName="CompostProcess" presStyleCnt="0">
        <dgm:presLayoutVars>
          <dgm:dir/>
          <dgm:resizeHandles val="exact"/>
        </dgm:presLayoutVars>
      </dgm:prSet>
      <dgm:spPr/>
    </dgm:pt>
    <dgm:pt modelId="{0E5E8F35-AB40-4F91-A903-CACEF1BCC05D}" type="pres">
      <dgm:prSet presAssocID="{3F345877-6C93-4EE5-85D0-5066BAB11B98}" presName="arrow" presStyleLbl="bgShp" presStyleIdx="0" presStyleCnt="1"/>
      <dgm:spPr/>
    </dgm:pt>
    <dgm:pt modelId="{79E92E0A-4826-4628-BC5E-4C2BDD9A3EC1}" type="pres">
      <dgm:prSet presAssocID="{3F345877-6C93-4EE5-85D0-5066BAB11B98}" presName="linearProcess" presStyleCnt="0"/>
      <dgm:spPr/>
    </dgm:pt>
    <dgm:pt modelId="{A4052754-320A-474C-8BD0-364788AC7556}" type="pres">
      <dgm:prSet presAssocID="{DD80EB05-8608-4563-9747-7EFDE9CA3E19}" presName="textNode" presStyleLbl="node1" presStyleIdx="0" presStyleCnt="4">
        <dgm:presLayoutVars>
          <dgm:bulletEnabled val="1"/>
        </dgm:presLayoutVars>
      </dgm:prSet>
      <dgm:spPr/>
    </dgm:pt>
    <dgm:pt modelId="{8F8382D7-9DB3-4E40-9D9A-146695789A5A}" type="pres">
      <dgm:prSet presAssocID="{830FAC9B-7880-45B9-9CB5-9FCEA9DC5E1F}" presName="sibTrans" presStyleCnt="0"/>
      <dgm:spPr/>
    </dgm:pt>
    <dgm:pt modelId="{6BB15A74-3431-481E-8427-B1A49A5DA3DF}" type="pres">
      <dgm:prSet presAssocID="{E322DF90-8A21-4C28-9473-82BB86EACBA7}" presName="textNode" presStyleLbl="node1" presStyleIdx="1" presStyleCnt="4">
        <dgm:presLayoutVars>
          <dgm:bulletEnabled val="1"/>
        </dgm:presLayoutVars>
      </dgm:prSet>
      <dgm:spPr/>
    </dgm:pt>
    <dgm:pt modelId="{34E18CD1-4F94-41D1-BA76-F7CFE3A3A3BE}" type="pres">
      <dgm:prSet presAssocID="{4DEA03B3-13AB-4F85-B195-914B299B879E}" presName="sibTrans" presStyleCnt="0"/>
      <dgm:spPr/>
    </dgm:pt>
    <dgm:pt modelId="{E779082F-2811-440A-BDC1-0924BA7395C3}" type="pres">
      <dgm:prSet presAssocID="{BEFC667B-E984-42BE-98B6-854346D431DE}" presName="textNode" presStyleLbl="node1" presStyleIdx="2" presStyleCnt="4">
        <dgm:presLayoutVars>
          <dgm:bulletEnabled val="1"/>
        </dgm:presLayoutVars>
      </dgm:prSet>
      <dgm:spPr/>
    </dgm:pt>
    <dgm:pt modelId="{497CC1D7-184C-4076-A26F-0072C3A6BCF8}" type="pres">
      <dgm:prSet presAssocID="{B66C0297-3E27-4510-AE96-79888B7D7EDC}" presName="sibTrans" presStyleCnt="0"/>
      <dgm:spPr/>
    </dgm:pt>
    <dgm:pt modelId="{5AFD4155-0C9F-4DE1-80D6-A9B8EED83030}" type="pres">
      <dgm:prSet presAssocID="{6E816261-1E0C-485B-9FB2-B1E92BCB6A9E}" presName="textNode" presStyleLbl="node1" presStyleIdx="3" presStyleCnt="4">
        <dgm:presLayoutVars>
          <dgm:bulletEnabled val="1"/>
        </dgm:presLayoutVars>
      </dgm:prSet>
      <dgm:spPr/>
    </dgm:pt>
  </dgm:ptLst>
  <dgm:cxnLst>
    <dgm:cxn modelId="{8D362006-96CB-4F8D-85ED-29179CE2E12F}" type="presOf" srcId="{3F345877-6C93-4EE5-85D0-5066BAB11B98}" destId="{794E5D1E-E799-4631-A067-E29C79796992}" srcOrd="0" destOrd="0" presId="urn:microsoft.com/office/officeart/2005/8/layout/hProcess9"/>
    <dgm:cxn modelId="{8DFA1039-5F1B-4D28-9607-FD68F0D07279}" type="presOf" srcId="{DD80EB05-8608-4563-9747-7EFDE9CA3E19}" destId="{A4052754-320A-474C-8BD0-364788AC7556}" srcOrd="0" destOrd="0" presId="urn:microsoft.com/office/officeart/2005/8/layout/hProcess9"/>
    <dgm:cxn modelId="{9A4A6F5C-B7DE-4712-9A8B-44401AA2343E}" srcId="{3F345877-6C93-4EE5-85D0-5066BAB11B98}" destId="{DD80EB05-8608-4563-9747-7EFDE9CA3E19}" srcOrd="0" destOrd="0" parTransId="{56687B43-AE92-4B80-99C7-1A56FB99746A}" sibTransId="{830FAC9B-7880-45B9-9CB5-9FCEA9DC5E1F}"/>
    <dgm:cxn modelId="{8EFE1162-5515-48AA-B2B6-61658D56820D}" srcId="{3F345877-6C93-4EE5-85D0-5066BAB11B98}" destId="{BEFC667B-E984-42BE-98B6-854346D431DE}" srcOrd="2" destOrd="0" parTransId="{0F8A1121-42D1-43D5-AEAD-8C577C41EEBF}" sibTransId="{B66C0297-3E27-4510-AE96-79888B7D7EDC}"/>
    <dgm:cxn modelId="{91313373-E58B-4087-A443-16C87B1FB492}" type="presOf" srcId="{BEFC667B-E984-42BE-98B6-854346D431DE}" destId="{E779082F-2811-440A-BDC1-0924BA7395C3}" srcOrd="0" destOrd="0" presId="urn:microsoft.com/office/officeart/2005/8/layout/hProcess9"/>
    <dgm:cxn modelId="{B504C253-BCF2-4657-8452-AB7469E62E3E}" type="presOf" srcId="{E322DF90-8A21-4C28-9473-82BB86EACBA7}" destId="{6BB15A74-3431-481E-8427-B1A49A5DA3DF}" srcOrd="0" destOrd="0" presId="urn:microsoft.com/office/officeart/2005/8/layout/hProcess9"/>
    <dgm:cxn modelId="{63AD8CA7-1E06-4E2E-B895-07236C86246B}" srcId="{3F345877-6C93-4EE5-85D0-5066BAB11B98}" destId="{E322DF90-8A21-4C28-9473-82BB86EACBA7}" srcOrd="1" destOrd="0" parTransId="{7932CA43-88C6-4807-AC7D-8D59DBAB7D24}" sibTransId="{4DEA03B3-13AB-4F85-B195-914B299B879E}"/>
    <dgm:cxn modelId="{C4FD71AA-8D72-4D12-BCA3-15F748AF2DED}" type="presOf" srcId="{6E816261-1E0C-485B-9FB2-B1E92BCB6A9E}" destId="{5AFD4155-0C9F-4DE1-80D6-A9B8EED83030}" srcOrd="0" destOrd="0" presId="urn:microsoft.com/office/officeart/2005/8/layout/hProcess9"/>
    <dgm:cxn modelId="{0FFCBADB-8681-4458-A247-09FF535B5EA2}" srcId="{3F345877-6C93-4EE5-85D0-5066BAB11B98}" destId="{6E816261-1E0C-485B-9FB2-B1E92BCB6A9E}" srcOrd="3" destOrd="0" parTransId="{39B64C8E-F96E-4C14-AC28-5EC9327E7CEF}" sibTransId="{66182A82-8919-4AAE-A4EF-E080B5DD25A2}"/>
    <dgm:cxn modelId="{B6FAB290-B7AF-4ECE-891D-2CEE403E3BA6}" type="presParOf" srcId="{794E5D1E-E799-4631-A067-E29C79796992}" destId="{0E5E8F35-AB40-4F91-A903-CACEF1BCC05D}" srcOrd="0" destOrd="0" presId="urn:microsoft.com/office/officeart/2005/8/layout/hProcess9"/>
    <dgm:cxn modelId="{E97C694F-9894-48C9-9930-93F8B480CEA0}" type="presParOf" srcId="{794E5D1E-E799-4631-A067-E29C79796992}" destId="{79E92E0A-4826-4628-BC5E-4C2BDD9A3EC1}" srcOrd="1" destOrd="0" presId="urn:microsoft.com/office/officeart/2005/8/layout/hProcess9"/>
    <dgm:cxn modelId="{C65FD3B2-6198-4073-8477-1AD5BC3E7E01}" type="presParOf" srcId="{79E92E0A-4826-4628-BC5E-4C2BDD9A3EC1}" destId="{A4052754-320A-474C-8BD0-364788AC7556}" srcOrd="0" destOrd="0" presId="urn:microsoft.com/office/officeart/2005/8/layout/hProcess9"/>
    <dgm:cxn modelId="{87343E5C-BBCF-43AA-A5DF-5ADDDDF83B10}" type="presParOf" srcId="{79E92E0A-4826-4628-BC5E-4C2BDD9A3EC1}" destId="{8F8382D7-9DB3-4E40-9D9A-146695789A5A}" srcOrd="1" destOrd="0" presId="urn:microsoft.com/office/officeart/2005/8/layout/hProcess9"/>
    <dgm:cxn modelId="{229F6BA4-D0ED-48FF-ACCE-AFFC7AC38D4F}" type="presParOf" srcId="{79E92E0A-4826-4628-BC5E-4C2BDD9A3EC1}" destId="{6BB15A74-3431-481E-8427-B1A49A5DA3DF}" srcOrd="2" destOrd="0" presId="urn:microsoft.com/office/officeart/2005/8/layout/hProcess9"/>
    <dgm:cxn modelId="{63CA7582-B996-4DBF-83C0-B98D812EDE90}" type="presParOf" srcId="{79E92E0A-4826-4628-BC5E-4C2BDD9A3EC1}" destId="{34E18CD1-4F94-41D1-BA76-F7CFE3A3A3BE}" srcOrd="3" destOrd="0" presId="urn:microsoft.com/office/officeart/2005/8/layout/hProcess9"/>
    <dgm:cxn modelId="{314623B8-D1C2-4624-A153-2C76B3072C4F}" type="presParOf" srcId="{79E92E0A-4826-4628-BC5E-4C2BDD9A3EC1}" destId="{E779082F-2811-440A-BDC1-0924BA7395C3}" srcOrd="4" destOrd="0" presId="urn:microsoft.com/office/officeart/2005/8/layout/hProcess9"/>
    <dgm:cxn modelId="{B64896C4-4CC3-4E07-BBAE-33D8DEF2CE1A}" type="presParOf" srcId="{79E92E0A-4826-4628-BC5E-4C2BDD9A3EC1}" destId="{497CC1D7-184C-4076-A26F-0072C3A6BCF8}" srcOrd="5" destOrd="0" presId="urn:microsoft.com/office/officeart/2005/8/layout/hProcess9"/>
    <dgm:cxn modelId="{31EFC681-866F-426C-A616-93385D16A7A2}" type="presParOf" srcId="{79E92E0A-4826-4628-BC5E-4C2BDD9A3EC1}" destId="{5AFD4155-0C9F-4DE1-80D6-A9B8EED83030}"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CA3D5-8EBC-4511-B044-D01B68AAAD58}">
      <dsp:nvSpPr>
        <dsp:cNvPr id="0" name=""/>
        <dsp:cNvSpPr/>
      </dsp:nvSpPr>
      <dsp:spPr>
        <a:xfrm>
          <a:off x="609595" y="0"/>
          <a:ext cx="6995160" cy="4525962"/>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F0A8F9C-EAB9-4FA2-B06C-2D46DC680D1C}">
      <dsp:nvSpPr>
        <dsp:cNvPr id="0" name=""/>
        <dsp:cNvSpPr/>
      </dsp:nvSpPr>
      <dsp:spPr>
        <a:xfrm>
          <a:off x="2812"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1924</a:t>
          </a:r>
          <a:r>
            <a:rPr lang="en-US" sz="1100" kern="1200" dirty="0"/>
            <a:t>: </a:t>
          </a:r>
          <a:r>
            <a:rPr lang="en-US" sz="1050" kern="1200" dirty="0"/>
            <a:t>The brothers Rudolf and Adolf Dassler found the company(Dassler Brothers Shoe Factory) in Herzogenaurach, Germany</a:t>
          </a:r>
          <a:r>
            <a:rPr lang="en-US" sz="1100" kern="1200" dirty="0"/>
            <a:t>.</a:t>
          </a:r>
          <a:endParaRPr lang="en-IN" sz="1100" kern="1200" dirty="0"/>
        </a:p>
      </dsp:txBody>
      <dsp:txXfrm>
        <a:off x="91188" y="1446164"/>
        <a:ext cx="1650797" cy="1633632"/>
      </dsp:txXfrm>
    </dsp:sp>
    <dsp:sp modelId="{6700A477-35C8-4A7B-8280-39C4EBB5447D}">
      <dsp:nvSpPr>
        <dsp:cNvPr id="0" name=""/>
        <dsp:cNvSpPr/>
      </dsp:nvSpPr>
      <dsp:spPr>
        <a:xfrm>
          <a:off x="2134954"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kern="1200" dirty="0"/>
            <a:t>1948</a:t>
          </a:r>
          <a:r>
            <a:rPr lang="en-IN" sz="1050" kern="1200" dirty="0"/>
            <a:t>: </a:t>
          </a:r>
          <a:r>
            <a:rPr lang="en-US" sz="1050" kern="1200" dirty="0"/>
            <a:t>Rudolf Dassler founds the PUMA Schuhfabrik Rudolf Dassler. The existing business assets of the “Gebrüder Dassler Schuhfabrik” are divided up between the brothers</a:t>
          </a:r>
          <a:endParaRPr lang="en-IN" sz="1050" kern="1200" dirty="0"/>
        </a:p>
      </dsp:txBody>
      <dsp:txXfrm>
        <a:off x="2223330" y="1446164"/>
        <a:ext cx="1650797" cy="1633632"/>
      </dsp:txXfrm>
    </dsp:sp>
    <dsp:sp modelId="{0AD9749D-E3C8-4DB2-8067-38DC1A2EDB94}">
      <dsp:nvSpPr>
        <dsp:cNvPr id="0" name=""/>
        <dsp:cNvSpPr/>
      </dsp:nvSpPr>
      <dsp:spPr>
        <a:xfrm>
          <a:off x="4267095"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kern="1200" dirty="0"/>
            <a:t>2000s</a:t>
          </a:r>
          <a:r>
            <a:rPr lang="en-IN" sz="1050" kern="1200" dirty="0"/>
            <a:t>:</a:t>
          </a:r>
          <a:r>
            <a:rPr lang="en-US" sz="1050" kern="1200" dirty="0"/>
            <a:t>The PPR group, a world leader in apparel and accessories – acquires over 60% of PUMA’s shares. The consolidation strengthens PUMA’s position</a:t>
          </a:r>
          <a:endParaRPr lang="en-IN" sz="1050" kern="1200" dirty="0"/>
        </a:p>
      </dsp:txBody>
      <dsp:txXfrm>
        <a:off x="4355471" y="1446164"/>
        <a:ext cx="1650797" cy="1633632"/>
      </dsp:txXfrm>
    </dsp:sp>
    <dsp:sp modelId="{AA0D02CE-A8F6-47D1-ACA1-A790D7BCB18B}">
      <dsp:nvSpPr>
        <dsp:cNvPr id="0" name=""/>
        <dsp:cNvSpPr/>
      </dsp:nvSpPr>
      <dsp:spPr>
        <a:xfrm>
          <a:off x="6399237"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2010s</a:t>
          </a:r>
          <a:r>
            <a:rPr lang="en-US" sz="1050" kern="1200" dirty="0"/>
            <a:t>: PUMA sponsors seven football federations at the FIFA World Cup 2010 in South Africa. PUMA transforms into a European Corporation and trades under the name of PUMA SE.</a:t>
          </a:r>
          <a:endParaRPr lang="en-IN" sz="400" kern="1200" dirty="0"/>
        </a:p>
      </dsp:txBody>
      <dsp:txXfrm>
        <a:off x="6487613" y="1446164"/>
        <a:ext cx="1650797" cy="1633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E8F35-AB40-4F91-A903-CACEF1BCC05D}">
      <dsp:nvSpPr>
        <dsp:cNvPr id="0" name=""/>
        <dsp:cNvSpPr/>
      </dsp:nvSpPr>
      <dsp:spPr>
        <a:xfrm>
          <a:off x="617219" y="0"/>
          <a:ext cx="6995160" cy="4525962"/>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A4052754-320A-474C-8BD0-364788AC7556}">
      <dsp:nvSpPr>
        <dsp:cNvPr id="0" name=""/>
        <dsp:cNvSpPr/>
      </dsp:nvSpPr>
      <dsp:spPr>
        <a:xfrm>
          <a:off x="2812"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dirty="0"/>
            <a:t>1920s</a:t>
          </a:r>
          <a:r>
            <a:rPr lang="en-IN" sz="1050" b="1" kern="1200" dirty="0"/>
            <a:t>:</a:t>
          </a:r>
          <a:r>
            <a:rPr lang="en-US" sz="1000" b="0" kern="1200" dirty="0"/>
            <a:t>registered company as "Dassler Brother Shoe Factory” and make their professional start at the Amsterdam Olympic Games.</a:t>
          </a:r>
          <a:r>
            <a:rPr lang="en-US" sz="1200" b="0" kern="1200" dirty="0"/>
            <a:t> </a:t>
          </a:r>
          <a:r>
            <a:rPr lang="en-US" sz="1000" kern="1200" dirty="0"/>
            <a:t>Studs and spikes were introduced for the first time</a:t>
          </a:r>
          <a:r>
            <a:rPr lang="en-US" sz="1200" kern="1200" dirty="0"/>
            <a:t>.</a:t>
          </a:r>
          <a:endParaRPr lang="en-IN" sz="1200" b="0" kern="1200" dirty="0"/>
        </a:p>
      </dsp:txBody>
      <dsp:txXfrm>
        <a:off x="91188" y="1446164"/>
        <a:ext cx="1650797" cy="1633632"/>
      </dsp:txXfrm>
    </dsp:sp>
    <dsp:sp modelId="{6BB15A74-3431-481E-8427-B1A49A5DA3DF}">
      <dsp:nvSpPr>
        <dsp:cNvPr id="0" name=""/>
        <dsp:cNvSpPr/>
      </dsp:nvSpPr>
      <dsp:spPr>
        <a:xfrm>
          <a:off x="2134954"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1980s:</a:t>
          </a:r>
          <a:r>
            <a:rPr lang="en-US" sz="1050" kern="1200" dirty="0"/>
            <a:t>With costs on the rise and Adidas becoming less profitable, Adidas changes from a manufacturing company to a mainly marketing one and becomes a corporation.</a:t>
          </a:r>
          <a:endParaRPr lang="en-IN" sz="1050" kern="1200" dirty="0"/>
        </a:p>
      </dsp:txBody>
      <dsp:txXfrm>
        <a:off x="2223330" y="1446164"/>
        <a:ext cx="1650797" cy="1633632"/>
      </dsp:txXfrm>
    </dsp:sp>
    <dsp:sp modelId="{E779082F-2811-440A-BDC1-0924BA7395C3}">
      <dsp:nvSpPr>
        <dsp:cNvPr id="0" name=""/>
        <dsp:cNvSpPr/>
      </dsp:nvSpPr>
      <dsp:spPr>
        <a:xfrm>
          <a:off x="4267095"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2000s:</a:t>
          </a:r>
          <a:r>
            <a:rPr lang="en-US" sz="1050" kern="1200" dirty="0"/>
            <a:t>Adidas is also named "Advertiser of the year". Adidas opens the largest sports performance store in the world. Adidas buys out another well-known sports company called Reebok.</a:t>
          </a:r>
          <a:endParaRPr lang="en-IN" sz="1050" kern="1200" dirty="0"/>
        </a:p>
      </dsp:txBody>
      <dsp:txXfrm>
        <a:off x="4355471" y="1446164"/>
        <a:ext cx="1650797" cy="1633632"/>
      </dsp:txXfrm>
    </dsp:sp>
    <dsp:sp modelId="{5AFD4155-0C9F-4DE1-80D6-A9B8EED83030}">
      <dsp:nvSpPr>
        <dsp:cNvPr id="0" name=""/>
        <dsp:cNvSpPr/>
      </dsp:nvSpPr>
      <dsp:spPr>
        <a:xfrm>
          <a:off x="6399237" y="1357788"/>
          <a:ext cx="1827549" cy="1810384"/>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kern="1200" dirty="0"/>
            <a:t>2010s:</a:t>
          </a:r>
          <a:r>
            <a:rPr lang="en-US" sz="1050" kern="1200" dirty="0"/>
            <a:t>Adidas acquires the outdoor specialist FiveTen, and TaylorMade: first the golf company Ashworth and then, the golf equipment company Adams Golf making the company even stronger</a:t>
          </a:r>
          <a:endParaRPr lang="en-IN" sz="1050" kern="1200" dirty="0"/>
        </a:p>
      </dsp:txBody>
      <dsp:txXfrm>
        <a:off x="6487613" y="1446164"/>
        <a:ext cx="1650797" cy="16336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1BF0E55-3ED8-447E-8738-27E0384DD0CD}"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165641-DA66-4145-BB75-9D4A743C1C0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7CBBED-CC39-45E0-A3F2-7AC42EDE767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610600" cy="5181600"/>
          </a:xfrm>
        </p:spPr>
        <p:txBody>
          <a:bodyPr/>
          <a:lstStyle>
            <a:lvl1pPr>
              <a:defRPr sz="1800"/>
            </a:lvl1pPr>
            <a:lvl2pPr>
              <a:defRPr sz="1600"/>
            </a:lvl2pPr>
            <a:lvl3pPr>
              <a:defRPr sz="1400"/>
            </a:lvl3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9DBA57-350E-4E47-AF53-B4CC2E38F3C8}" type="slidenum">
              <a:rPr lang="en-US" smtClean="0"/>
              <a:pPr/>
              <a:t>‹#›</a:t>
            </a:fld>
            <a:endParaRPr lang="en-US" dirty="0"/>
          </a:p>
        </p:txBody>
      </p:sp>
      <p:sp>
        <p:nvSpPr>
          <p:cNvPr id="7" name="Title 6"/>
          <p:cNvSpPr>
            <a:spLocks noGrp="1"/>
          </p:cNvSpPr>
          <p:nvPr>
            <p:ph type="title"/>
          </p:nvPr>
        </p:nvSpPr>
        <p:spPr>
          <a:xfrm>
            <a:off x="381000" y="152400"/>
            <a:ext cx="8229600" cy="533400"/>
          </a:xfrm>
        </p:spPr>
        <p:txBody>
          <a:bodyPr rtlCol="0"/>
          <a:lstStyle>
            <a:lvl1pPr>
              <a:defRPr sz="3200"/>
            </a:lvl1pPr>
            <a:extLst/>
          </a:lstStyle>
          <a:p>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B0764-F982-4019-8516-E3C3F5210690}"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A6E569-DDD7-44B9-AB73-88ECB3BD7C61}"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18A8BFF-BD1D-4FE4-AD2C-1C791E9B39A4}"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A1BF00-7DF6-47CE-994C-95372F673A84}" type="slidenum">
              <a:rPr lang="en-US" smtClean="0"/>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5718F85-74E8-4A48-AB51-5E6EAF28C1D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D20735-FF29-49D1-9563-FE550DCBBE2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FDC327B5-DBA4-4ED0-A49F-33AB61E3C2BC}"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A5E1C9B-0EB4-47E4-879E-4A2B235BCAA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Untitled-2"/>
          <p:cNvPicPr>
            <a:picLocks noGrp="1" noChangeAspect="1" noChangeArrowheads="1"/>
          </p:cNvPicPr>
          <p:nvPr>
            <p:ph type="ctrTitle"/>
          </p:nvPr>
        </p:nvPicPr>
        <p:blipFill>
          <a:blip r:embed="rId2">
            <a:extLst>
              <a:ext uri="{28A0092B-C50C-407E-A947-70E740481C1C}">
                <a14:useLocalDpi xmlns:a14="http://schemas.microsoft.com/office/drawing/2010/main" val="0"/>
              </a:ext>
            </a:extLst>
          </a:blip>
          <a:srcRect/>
          <a:stretch>
            <a:fillRect/>
          </a:stretch>
        </p:blipFill>
        <p:spPr>
          <a:xfrm>
            <a:off x="609600" y="33867"/>
            <a:ext cx="3505200" cy="31665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 name="Rectangle 3"/>
          <p:cNvSpPr>
            <a:spLocks noGrp="1" noChangeArrowheads="1"/>
          </p:cNvSpPr>
          <p:nvPr>
            <p:ph type="subTitle" idx="1"/>
          </p:nvPr>
        </p:nvSpPr>
        <p:spPr>
          <a:xfrm>
            <a:off x="1744133" y="2819400"/>
            <a:ext cx="6400800" cy="3200400"/>
          </a:xfrm>
        </p:spPr>
        <p:txBody>
          <a:bodyPr>
            <a:normAutofit/>
          </a:bodyPr>
          <a:lstStyle/>
          <a:p>
            <a:pPr algn="ctr"/>
            <a:endParaRPr lang="en-US" sz="2400" b="1" dirty="0"/>
          </a:p>
          <a:p>
            <a:pPr algn="ctr"/>
            <a:r>
              <a:rPr lang="en-US" sz="2400" b="1" dirty="0"/>
              <a:t>Presented By:</a:t>
            </a:r>
          </a:p>
          <a:p>
            <a:pPr algn="ctr"/>
            <a:r>
              <a:rPr lang="en-US" sz="2400" b="1" dirty="0"/>
              <a:t>Ameya Kulkarni</a:t>
            </a:r>
          </a:p>
          <a:p>
            <a:pPr algn="ctr"/>
            <a:r>
              <a:rPr lang="en-US" sz="2400" b="1" dirty="0"/>
              <a:t>Prachi Sharma</a:t>
            </a:r>
          </a:p>
          <a:p>
            <a:pPr algn="ctr"/>
            <a:r>
              <a:rPr lang="en-US" sz="2400" b="1" dirty="0"/>
              <a:t>Prithviraj Naidu</a:t>
            </a:r>
          </a:p>
          <a:p>
            <a:pPr algn="ctr"/>
            <a:r>
              <a:rPr lang="en-US" sz="2400" b="1" dirty="0"/>
              <a:t>Sarah Fernandes</a:t>
            </a:r>
          </a:p>
          <a:p>
            <a:endParaRPr lang="en-US" dirty="0"/>
          </a:p>
        </p:txBody>
      </p:sp>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3600" y="304800"/>
            <a:ext cx="35052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762000"/>
            <a:ext cx="8686800" cy="5105401"/>
          </a:xfrm>
        </p:spPr>
        <p:txBody>
          <a:bodyPr>
            <a:normAutofit/>
          </a:bodyPr>
          <a:lstStyle/>
          <a:p>
            <a:r>
              <a:rPr lang="en-US" sz="1600" dirty="0"/>
              <a:t>Targeting strategy is the cornerstone of the product development process</a:t>
            </a:r>
          </a:p>
          <a:p>
            <a:r>
              <a:rPr lang="en-US" sz="1600" dirty="0"/>
              <a:t>Puma uses differentiated targeting strategy for assorted products categories.</a:t>
            </a:r>
            <a:endParaRPr lang="en-IN" sz="1600" dirty="0"/>
          </a:p>
          <a:p>
            <a:r>
              <a:rPr lang="en-US" sz="1600" dirty="0"/>
              <a:t>Footwear range: Cross training, motor sports, soccer, tennis and other activities.</a:t>
            </a:r>
            <a:endParaRPr lang="en-IN" sz="1600" dirty="0"/>
          </a:p>
          <a:p>
            <a:r>
              <a:rPr lang="en-US" sz="1600" dirty="0"/>
              <a:t>Apparel line: T-shirts, track jackets, pants and sweatshirts.</a:t>
            </a:r>
            <a:endParaRPr lang="en-IN" sz="1600" dirty="0"/>
          </a:p>
          <a:p>
            <a:r>
              <a:rPr lang="en-US" sz="1600" dirty="0"/>
              <a:t>Accessories: Backpacks, belts, headwear, socks and utility bags.</a:t>
            </a:r>
            <a:endParaRPr lang="en-IN" sz="1600" dirty="0"/>
          </a:p>
          <a:p>
            <a:pPr marL="109728" indent="0">
              <a:buNone/>
            </a:pPr>
            <a:endParaRPr lang="en-IN" sz="1600" dirty="0"/>
          </a:p>
        </p:txBody>
      </p:sp>
      <p:sp>
        <p:nvSpPr>
          <p:cNvPr id="3" name="Title 2"/>
          <p:cNvSpPr>
            <a:spLocks noGrp="1"/>
          </p:cNvSpPr>
          <p:nvPr>
            <p:ph type="title"/>
          </p:nvPr>
        </p:nvSpPr>
        <p:spPr>
          <a:xfrm>
            <a:off x="457200" y="76200"/>
            <a:ext cx="8229600" cy="685800"/>
          </a:xfrm>
        </p:spPr>
        <p:txBody>
          <a:bodyPr/>
          <a:lstStyle/>
          <a:p>
            <a:r>
              <a:rPr lang="en-US" dirty="0">
                <a:effectLst/>
              </a:rPr>
              <a:t>Business segmentation: Puma </a:t>
            </a:r>
            <a:endParaRPr lang="en-IN" dirty="0"/>
          </a:p>
        </p:txBody>
      </p:sp>
      <p:pic>
        <p:nvPicPr>
          <p:cNvPr id="4" name="Picture 3" descr="https://lh4.googleusercontent.com/QBBLrTAAxCYLcWztNqH1zJvE0t0zdOzFyxuq1DagPYeogkaQkeqHxmyQxVvIrNy6AN7Ir0txwwyArnrlS2PSRR4U0w3yJ2sV_bqii4npztwljvgq_lPqjqcVahiexChYRrI4k3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362200"/>
            <a:ext cx="6019800" cy="3581400"/>
          </a:xfrm>
          <a:prstGeom prst="rect">
            <a:avLst/>
          </a:prstGeom>
          <a:noFill/>
          <a:ln>
            <a:noFill/>
          </a:ln>
        </p:spPr>
      </p:pic>
    </p:spTree>
    <p:extLst>
      <p:ext uri="{BB962C8B-B14F-4D97-AF65-F5344CB8AC3E}">
        <p14:creationId xmlns:p14="http://schemas.microsoft.com/office/powerpoint/2010/main" val="1828610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14401"/>
            <a:ext cx="8534400" cy="4953000"/>
          </a:xfrm>
        </p:spPr>
        <p:txBody>
          <a:bodyPr>
            <a:normAutofit/>
          </a:bodyPr>
          <a:lstStyle/>
          <a:p>
            <a:r>
              <a:rPr lang="en-US" sz="1600" dirty="0"/>
              <a:t>Adidas uses differentiated targeting strategy for assorted products categories.</a:t>
            </a:r>
          </a:p>
          <a:p>
            <a:r>
              <a:rPr lang="en-US" sz="1600" dirty="0"/>
              <a:t>Targeting strategy is the cornerstone of the product development process.</a:t>
            </a:r>
          </a:p>
          <a:p>
            <a:r>
              <a:rPr lang="en-US" sz="1600" dirty="0"/>
              <a:t>Hardware/Accessories: Golf products, Utility bags, Training equipment, Football equipment.</a:t>
            </a:r>
          </a:p>
          <a:p>
            <a:r>
              <a:rPr lang="en-US" sz="1600" dirty="0"/>
              <a:t>Apparel line: T-shirts, hoodies, Sweatshirts, tights, sports pants.</a:t>
            </a:r>
          </a:p>
          <a:p>
            <a:r>
              <a:rPr lang="en-US" sz="1600" dirty="0"/>
              <a:t>Footwear: Running shoe, cross training shoes, golf shoes, basketball and Football shoes.</a:t>
            </a:r>
          </a:p>
          <a:p>
            <a:pPr marL="109728" indent="0">
              <a:buNone/>
            </a:pPr>
            <a:endParaRPr lang="en-IN" sz="1600" dirty="0"/>
          </a:p>
          <a:p>
            <a:endParaRPr lang="en-IN" sz="1600" dirty="0"/>
          </a:p>
        </p:txBody>
      </p:sp>
      <p:sp>
        <p:nvSpPr>
          <p:cNvPr id="3" name="Title 2"/>
          <p:cNvSpPr>
            <a:spLocks noGrp="1"/>
          </p:cNvSpPr>
          <p:nvPr>
            <p:ph type="title"/>
          </p:nvPr>
        </p:nvSpPr>
        <p:spPr>
          <a:xfrm>
            <a:off x="304800" y="76200"/>
            <a:ext cx="8382000" cy="762000"/>
          </a:xfrm>
        </p:spPr>
        <p:txBody>
          <a:bodyPr>
            <a:normAutofit/>
          </a:bodyPr>
          <a:lstStyle/>
          <a:p>
            <a:r>
              <a:rPr lang="en-US" dirty="0">
                <a:effectLst/>
              </a:rPr>
              <a:t>Business segmentation: Adidas</a:t>
            </a:r>
            <a:endParaRPr lang="en-IN"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828800" y="2819400"/>
            <a:ext cx="6248400" cy="3429000"/>
          </a:xfrm>
          <a:prstGeom prst="rect">
            <a:avLst/>
          </a:prstGeom>
        </p:spPr>
      </p:pic>
    </p:spTree>
    <p:extLst>
      <p:ext uri="{BB962C8B-B14F-4D97-AF65-F5344CB8AC3E}">
        <p14:creationId xmlns:p14="http://schemas.microsoft.com/office/powerpoint/2010/main" val="182164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1800" dirty="0"/>
          </a:p>
          <a:p>
            <a:endParaRPr lang="en-IN" sz="1800" dirty="0"/>
          </a:p>
        </p:txBody>
      </p:sp>
      <p:sp>
        <p:nvSpPr>
          <p:cNvPr id="3" name="Title 2"/>
          <p:cNvSpPr>
            <a:spLocks noGrp="1"/>
          </p:cNvSpPr>
          <p:nvPr>
            <p:ph type="title"/>
          </p:nvPr>
        </p:nvSpPr>
        <p:spPr/>
        <p:txBody>
          <a:bodyPr>
            <a:normAutofit fontScale="90000"/>
          </a:bodyPr>
          <a:lstStyle/>
          <a:p>
            <a:r>
              <a:rPr lang="en-IN" sz="3600" dirty="0"/>
              <a:t>Risks Management by Adidas &amp; Puma:</a:t>
            </a:r>
          </a:p>
        </p:txBody>
      </p:sp>
      <p:graphicFrame>
        <p:nvGraphicFramePr>
          <p:cNvPr id="4" name="Table 3">
            <a:extLst>
              <a:ext uri="{FF2B5EF4-FFF2-40B4-BE49-F238E27FC236}">
                <a16:creationId xmlns:a16="http://schemas.microsoft.com/office/drawing/2014/main" id="{4F0CA0F6-D667-43D3-BC31-6F39742AF7BD}"/>
              </a:ext>
            </a:extLst>
          </p:cNvPr>
          <p:cNvGraphicFramePr>
            <a:graphicFrameLocks noGrp="1"/>
          </p:cNvGraphicFramePr>
          <p:nvPr>
            <p:extLst>
              <p:ext uri="{D42A27DB-BD31-4B8C-83A1-F6EECF244321}">
                <p14:modId xmlns:p14="http://schemas.microsoft.com/office/powerpoint/2010/main" val="4186766553"/>
              </p:ext>
            </p:extLst>
          </p:nvPr>
        </p:nvGraphicFramePr>
        <p:xfrm>
          <a:off x="76200" y="609600"/>
          <a:ext cx="8924926" cy="6217920"/>
        </p:xfrm>
        <a:graphic>
          <a:graphicData uri="http://schemas.openxmlformats.org/drawingml/2006/table">
            <a:tbl>
              <a:tblPr firstRow="1" bandRow="1">
                <a:tableStyleId>{5C22544A-7EE6-4342-B048-85BDC9FD1C3A}</a:tableStyleId>
              </a:tblPr>
              <a:tblGrid>
                <a:gridCol w="2185694">
                  <a:extLst>
                    <a:ext uri="{9D8B030D-6E8A-4147-A177-3AD203B41FA5}">
                      <a16:colId xmlns:a16="http://schemas.microsoft.com/office/drawing/2014/main" val="563120599"/>
                    </a:ext>
                  </a:extLst>
                </a:gridCol>
                <a:gridCol w="3480926">
                  <a:extLst>
                    <a:ext uri="{9D8B030D-6E8A-4147-A177-3AD203B41FA5}">
                      <a16:colId xmlns:a16="http://schemas.microsoft.com/office/drawing/2014/main" val="2401988457"/>
                    </a:ext>
                  </a:extLst>
                </a:gridCol>
                <a:gridCol w="3258306">
                  <a:extLst>
                    <a:ext uri="{9D8B030D-6E8A-4147-A177-3AD203B41FA5}">
                      <a16:colId xmlns:a16="http://schemas.microsoft.com/office/drawing/2014/main" val="487002380"/>
                    </a:ext>
                  </a:extLst>
                </a:gridCol>
              </a:tblGrid>
              <a:tr h="274220">
                <a:tc>
                  <a:txBody>
                    <a:bodyPr/>
                    <a:lstStyle/>
                    <a:p>
                      <a:pPr algn="ctr"/>
                      <a:r>
                        <a:rPr lang="en-IN" sz="1400" dirty="0"/>
                        <a:t>Risks</a:t>
                      </a:r>
                    </a:p>
                  </a:txBody>
                  <a:tcPr/>
                </a:tc>
                <a:tc>
                  <a:txBody>
                    <a:bodyPr/>
                    <a:lstStyle/>
                    <a:p>
                      <a:pPr algn="ctr"/>
                      <a:r>
                        <a:rPr lang="en-IN" sz="1400" dirty="0"/>
                        <a:t>Adidas Strategy</a:t>
                      </a:r>
                    </a:p>
                  </a:txBody>
                  <a:tcPr/>
                </a:tc>
                <a:tc>
                  <a:txBody>
                    <a:bodyPr/>
                    <a:lstStyle/>
                    <a:p>
                      <a:pPr algn="ctr"/>
                      <a:r>
                        <a:rPr lang="en-IN" sz="1400" dirty="0"/>
                        <a:t>Puma Strategy</a:t>
                      </a:r>
                    </a:p>
                  </a:txBody>
                  <a:tcPr/>
                </a:tc>
                <a:extLst>
                  <a:ext uri="{0D108BD9-81ED-4DB2-BD59-A6C34878D82A}">
                    <a16:rowId xmlns:a16="http://schemas.microsoft.com/office/drawing/2014/main" val="3304926621"/>
                  </a:ext>
                </a:extLst>
              </a:tr>
              <a:tr h="10420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a:solidFill>
                            <a:schemeClr val="dk1"/>
                          </a:solidFill>
                          <a:latin typeface="+mn-lt"/>
                          <a:ea typeface="+mn-ea"/>
                          <a:cs typeface="+mn-cs"/>
                        </a:rPr>
                        <a:t>Macroeconomic Developments</a:t>
                      </a:r>
                      <a:endParaRPr kumimoji="0" lang="en-IN" sz="1400" b="1"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Reallocation of investments </a:t>
                      </a:r>
                    </a:p>
                    <a:p>
                      <a:pPr marL="0" indent="0">
                        <a:buNone/>
                      </a:pPr>
                      <a:endParaRPr kumimoji="0" lang="en-US" sz="14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 An increased focus on cost control</a:t>
                      </a:r>
                      <a:endParaRPr kumimoji="0" lang="en-IN" sz="1400"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Geographic diversification</a:t>
                      </a:r>
                    </a:p>
                    <a:p>
                      <a:pPr marL="0" indent="0">
                        <a:buNone/>
                      </a:pPr>
                      <a:endParaRPr kumimoji="0" lang="en-US" sz="14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Development of alternative scenarios</a:t>
                      </a:r>
                      <a:endParaRPr lang="en-IN" sz="1400" dirty="0"/>
                    </a:p>
                    <a:p>
                      <a:pPr marL="342900" indent="-342900">
                        <a:buAutoNum type="arabicParenR"/>
                      </a:pPr>
                      <a:endParaRPr kumimoji="0"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554337567"/>
                  </a:ext>
                </a:extLst>
              </a:tr>
              <a:tr h="10420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dirty="0"/>
                        <a:t>Legal Risks</a:t>
                      </a:r>
                    </a:p>
                    <a:p>
                      <a:endParaRPr lang="en-IN" sz="1400" dirty="0"/>
                    </a:p>
                  </a:txBody>
                  <a:tcPr/>
                </a:tc>
                <a:tc>
                  <a:txBody>
                    <a:bodyPr/>
                    <a:lstStyle/>
                    <a:p>
                      <a:pPr marL="285750" indent="-285750">
                        <a:buFont typeface="Arial" panose="020B0604020202020204" pitchFamily="34" charset="0"/>
                        <a:buChar char="•"/>
                      </a:pPr>
                      <a:endParaRPr kumimoji="0" lang="en-US" sz="1400" kern="1200" dirty="0">
                        <a:solidFill>
                          <a:schemeClr val="dk1"/>
                        </a:solidFill>
                        <a:effectLst/>
                        <a:latin typeface="+mn-lt"/>
                        <a:ea typeface="+mn-ea"/>
                        <a:cs typeface="+mn-cs"/>
                      </a:endParaRPr>
                    </a:p>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ADIDAS closely monitors changes in legislation</a:t>
                      </a:r>
                      <a:endParaRPr lang="en-IN" sz="1400" dirty="0"/>
                    </a:p>
                  </a:txBody>
                  <a:tcPr/>
                </a:tc>
                <a:tc>
                  <a:txBody>
                    <a:bodyPr/>
                    <a:lstStyle/>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Continuous monitoring of contractual obligations </a:t>
                      </a:r>
                    </a:p>
                    <a:p>
                      <a:pPr marL="0" indent="0">
                        <a:buNone/>
                      </a:pPr>
                      <a:endParaRPr kumimoji="0" lang="en-US" sz="14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Integration of internal and external legal experts</a:t>
                      </a:r>
                      <a:endParaRPr lang="en-IN" sz="1400" dirty="0"/>
                    </a:p>
                  </a:txBody>
                  <a:tcPr/>
                </a:tc>
                <a:extLst>
                  <a:ext uri="{0D108BD9-81ED-4DB2-BD59-A6C34878D82A}">
                    <a16:rowId xmlns:a16="http://schemas.microsoft.com/office/drawing/2014/main" val="2295145518"/>
                  </a:ext>
                </a:extLst>
              </a:tr>
              <a:tr h="1798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a:solidFill>
                            <a:schemeClr val="dk1"/>
                          </a:solidFill>
                          <a:effectLst/>
                          <a:latin typeface="+mn-lt"/>
                          <a:ea typeface="+mn-ea"/>
                          <a:cs typeface="+mn-cs"/>
                        </a:rPr>
                        <a:t>Liquidity Risk</a:t>
                      </a:r>
                      <a:endParaRPr kumimoji="0" lang="en-IN" sz="1400"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An efficient cash management system to manage liquidity risk</a:t>
                      </a:r>
                    </a:p>
                    <a:p>
                      <a:pPr marL="0" indent="0">
                        <a:buFont typeface="Arial" panose="020B0604020202020204" pitchFamily="34" charset="0"/>
                        <a:buNone/>
                      </a:pPr>
                      <a:endParaRPr kumimoji="0" lang="en-US" sz="1400" kern="1200" dirty="0">
                        <a:solidFill>
                          <a:schemeClr val="dk1"/>
                        </a:solidFill>
                        <a:effectLst/>
                        <a:latin typeface="+mn-lt"/>
                        <a:ea typeface="+mn-ea"/>
                        <a:cs typeface="+mn-cs"/>
                      </a:endParaRPr>
                    </a:p>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Cash and cash equivalents together with marketable securities amounted to 1.515 billion euros.</a:t>
                      </a:r>
                      <a:endParaRPr lang="en-IN" sz="1100" dirty="0"/>
                    </a:p>
                  </a:txBody>
                  <a:tcPr/>
                </a:tc>
                <a:tc>
                  <a:txBody>
                    <a:bodyPr/>
                    <a:lstStyle/>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A central financing approach like rolling cashflow planning</a:t>
                      </a:r>
                    </a:p>
                    <a:p>
                      <a:pPr marL="342900" indent="-342900">
                        <a:buAutoNum type="arabicParenR"/>
                      </a:pPr>
                      <a:endParaRPr kumimoji="0" lang="en-US" sz="14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 Internal financing</a:t>
                      </a:r>
                      <a:endParaRPr lang="en-IN" sz="1400" dirty="0"/>
                    </a:p>
                    <a:p>
                      <a:pPr marL="0" indent="0">
                        <a:buNone/>
                      </a:pPr>
                      <a:endParaRPr kumimoji="0"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2892048624"/>
                  </a:ext>
                </a:extLst>
              </a:tr>
              <a:tr h="1617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a:solidFill>
                            <a:schemeClr val="dk1"/>
                          </a:solidFill>
                          <a:effectLst/>
                          <a:latin typeface="+mn-lt"/>
                          <a:ea typeface="+mn-ea"/>
                          <a:cs typeface="+mn-cs"/>
                        </a:rPr>
                        <a:t>Personnel Department</a:t>
                      </a:r>
                      <a:endParaRPr kumimoji="0" lang="en-IN" sz="1400" kern="1200" dirty="0">
                        <a:solidFill>
                          <a:schemeClr val="dk1"/>
                        </a:solidFill>
                        <a:effectLst/>
                        <a:latin typeface="+mn-lt"/>
                        <a:ea typeface="+mn-ea"/>
                        <a:cs typeface="+mn-cs"/>
                      </a:endParaRPr>
                    </a:p>
                    <a:p>
                      <a:endParaRPr lang="en-IN" sz="1400" dirty="0"/>
                    </a:p>
                  </a:txBody>
                  <a:tcPr/>
                </a:tc>
                <a:tc>
                  <a:txBody>
                    <a:bodyPr/>
                    <a:lstStyle/>
                    <a:p>
                      <a:pPr marL="285750" indent="-285750">
                        <a:buFont typeface="Arial" panose="020B0604020202020204" pitchFamily="34" charset="0"/>
                        <a:buChar char="•"/>
                      </a:pPr>
                      <a:endParaRPr kumimoji="0" lang="en-US" sz="1400" kern="1200" dirty="0">
                        <a:solidFill>
                          <a:schemeClr val="dk1"/>
                        </a:solidFill>
                        <a:effectLst/>
                        <a:latin typeface="+mn-lt"/>
                        <a:ea typeface="+mn-ea"/>
                        <a:cs typeface="+mn-cs"/>
                      </a:endParaRPr>
                    </a:p>
                    <a:p>
                      <a:pPr marL="285750" indent="-285750">
                        <a:buFont typeface="Arial" panose="020B0604020202020204" pitchFamily="34" charset="0"/>
                        <a:buChar char="•"/>
                      </a:pPr>
                      <a:endParaRPr kumimoji="0" lang="en-US" sz="1400" kern="1200" dirty="0">
                        <a:solidFill>
                          <a:schemeClr val="dk1"/>
                        </a:solidFill>
                        <a:effectLst/>
                        <a:latin typeface="+mn-lt"/>
                        <a:ea typeface="+mn-ea"/>
                        <a:cs typeface="+mn-cs"/>
                      </a:endParaRPr>
                    </a:p>
                    <a:p>
                      <a:pPr marL="285750" indent="-285750">
                        <a:buFont typeface="Arial" panose="020B0604020202020204" pitchFamily="34" charset="0"/>
                        <a:buChar char="•"/>
                      </a:pPr>
                      <a:r>
                        <a:rPr kumimoji="0" lang="en-US" sz="1400" kern="1200" dirty="0">
                          <a:solidFill>
                            <a:schemeClr val="dk1"/>
                          </a:solidFill>
                          <a:effectLst/>
                          <a:latin typeface="+mn-lt"/>
                          <a:ea typeface="+mn-ea"/>
                          <a:cs typeface="+mn-cs"/>
                        </a:rPr>
                        <a:t>Invests in improving employer branding activities</a:t>
                      </a:r>
                    </a:p>
                    <a:p>
                      <a:pPr marL="285750" indent="-285750">
                        <a:buFont typeface="Arial" panose="020B0604020202020204" pitchFamily="34" charset="0"/>
                        <a:buChar char="•"/>
                      </a:pPr>
                      <a:endParaRPr kumimoji="0" lang="en-US" sz="1400" kern="1200" dirty="0">
                        <a:solidFill>
                          <a:schemeClr val="dk1"/>
                        </a:solidFill>
                        <a:effectLst/>
                        <a:latin typeface="+mn-lt"/>
                        <a:ea typeface="+mn-ea"/>
                        <a:cs typeface="+mn-cs"/>
                      </a:endParaRPr>
                    </a:p>
                    <a:p>
                      <a:pPr marL="285750" indent="-285750">
                        <a:buFont typeface="Arial" panose="020B0604020202020204" pitchFamily="34" charset="0"/>
                        <a:buChar char="•"/>
                      </a:pPr>
                      <a:endParaRPr lang="en-IN" sz="11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A control process place to detect and assess human resource risks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endParaRPr kumimoji="0" lang="en-US" sz="14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kern="1200" dirty="0">
                          <a:solidFill>
                            <a:schemeClr val="dk1"/>
                          </a:solidFill>
                          <a:effectLst/>
                          <a:latin typeface="+mn-lt"/>
                          <a:ea typeface="+mn-ea"/>
                          <a:cs typeface="+mn-cs"/>
                        </a:rPr>
                        <a:t>Attention to managing talent &amp; identifying key positions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p>
                      <a:endParaRPr lang="en-IN" sz="1400" dirty="0"/>
                    </a:p>
                  </a:txBody>
                  <a:tcPr/>
                </a:tc>
                <a:extLst>
                  <a:ext uri="{0D108BD9-81ED-4DB2-BD59-A6C34878D82A}">
                    <a16:rowId xmlns:a16="http://schemas.microsoft.com/office/drawing/2014/main" val="1958174449"/>
                  </a:ext>
                </a:extLst>
              </a:tr>
            </a:tbl>
          </a:graphicData>
        </a:graphic>
      </p:graphicFrame>
      <p:pic>
        <p:nvPicPr>
          <p:cNvPr id="64" name="Audio 63">
            <a:hlinkClick r:id="" action="ppaction://media"/>
            <a:extLst>
              <a:ext uri="{FF2B5EF4-FFF2-40B4-BE49-F238E27FC236}">
                <a16:creationId xmlns:a16="http://schemas.microsoft.com/office/drawing/2014/main" id="{23031F78-9D46-4325-9F65-13FD03F376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12615166"/>
      </p:ext>
    </p:extLst>
  </p:cSld>
  <p:clrMapOvr>
    <a:masterClrMapping/>
  </p:clrMapOvr>
  <mc:AlternateContent xmlns:mc="http://schemas.openxmlformats.org/markup-compatibility/2006" xmlns:p14="http://schemas.microsoft.com/office/powerpoint/2010/main">
    <mc:Choice Requires="p14">
      <p:transition spd="slow" p14:dur="2000" advTm="54512"/>
    </mc:Choice>
    <mc:Fallback xmlns="">
      <p:transition spd="slow" advTm="54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F53499B-DD6E-4616-B449-E756FBB4E28D}"/>
              </a:ext>
            </a:extLst>
          </p:cNvPr>
          <p:cNvGraphicFramePr>
            <a:graphicFrameLocks noGrp="1"/>
          </p:cNvGraphicFramePr>
          <p:nvPr>
            <p:ph idx="1"/>
            <p:extLst>
              <p:ext uri="{D42A27DB-BD31-4B8C-83A1-F6EECF244321}">
                <p14:modId xmlns:p14="http://schemas.microsoft.com/office/powerpoint/2010/main" val="1879846211"/>
              </p:ext>
            </p:extLst>
          </p:nvPr>
        </p:nvGraphicFramePr>
        <p:xfrm>
          <a:off x="76200" y="762000"/>
          <a:ext cx="8915400" cy="5943601"/>
        </p:xfrm>
        <a:graphic>
          <a:graphicData uri="http://schemas.openxmlformats.org/drawingml/2006/table">
            <a:tbl>
              <a:tblPr firstRow="1" bandRow="1">
                <a:tableStyleId>{5C22544A-7EE6-4342-B048-85BDC9FD1C3A}</a:tableStyleId>
              </a:tblPr>
              <a:tblGrid>
                <a:gridCol w="4497149">
                  <a:extLst>
                    <a:ext uri="{9D8B030D-6E8A-4147-A177-3AD203B41FA5}">
                      <a16:colId xmlns:a16="http://schemas.microsoft.com/office/drawing/2014/main" val="2437448644"/>
                    </a:ext>
                  </a:extLst>
                </a:gridCol>
                <a:gridCol w="4418251">
                  <a:extLst>
                    <a:ext uri="{9D8B030D-6E8A-4147-A177-3AD203B41FA5}">
                      <a16:colId xmlns:a16="http://schemas.microsoft.com/office/drawing/2014/main" val="2364739460"/>
                    </a:ext>
                  </a:extLst>
                </a:gridCol>
              </a:tblGrid>
              <a:tr h="667741">
                <a:tc>
                  <a:txBody>
                    <a:bodyPr/>
                    <a:lstStyle/>
                    <a:p>
                      <a:pPr lvl="3"/>
                      <a:r>
                        <a:rPr lang="en-IN" sz="1400" dirty="0"/>
                        <a:t>Puma</a:t>
                      </a:r>
                    </a:p>
                  </a:txBody>
                  <a:tcPr/>
                </a:tc>
                <a:tc>
                  <a:txBody>
                    <a:bodyPr/>
                    <a:lstStyle/>
                    <a:p>
                      <a:pPr lvl="3"/>
                      <a:r>
                        <a:rPr lang="en-IN" sz="1400" dirty="0"/>
                        <a:t>Adidas</a:t>
                      </a:r>
                    </a:p>
                  </a:txBody>
                  <a:tcPr/>
                </a:tc>
                <a:extLst>
                  <a:ext uri="{0D108BD9-81ED-4DB2-BD59-A6C34878D82A}">
                    <a16:rowId xmlns:a16="http://schemas.microsoft.com/office/drawing/2014/main" val="443119549"/>
                  </a:ext>
                </a:extLst>
              </a:tr>
              <a:tr h="1062331">
                <a:tc>
                  <a:txBody>
                    <a:bodyPr/>
                    <a:lstStyle/>
                    <a:p>
                      <a:r>
                        <a:rPr lang="en-IN" sz="1400" dirty="0"/>
                        <a:t>1)</a:t>
                      </a:r>
                      <a:r>
                        <a:rPr kumimoji="0" lang="en-US" sz="1400" kern="1200" dirty="0">
                          <a:solidFill>
                            <a:schemeClr val="dk1"/>
                          </a:solidFill>
                          <a:effectLst/>
                          <a:latin typeface="+mn-lt"/>
                          <a:ea typeface="+mn-ea"/>
                          <a:cs typeface="+mn-cs"/>
                        </a:rPr>
                        <a:t> Sales increase by 14.5% currency adjusted to € 1,040 million (+8.6% reported)</a:t>
                      </a:r>
                      <a:endParaRPr lang="en-IN" sz="1400" dirty="0"/>
                    </a:p>
                  </a:txBody>
                  <a:tcPr/>
                </a:tc>
                <a:tc>
                  <a:txBody>
                    <a:bodyPr/>
                    <a:lstStyle/>
                    <a:p>
                      <a:pPr lvl="0"/>
                      <a:r>
                        <a:rPr lang="en-IN" sz="1400" dirty="0"/>
                        <a:t>1)</a:t>
                      </a:r>
                      <a:r>
                        <a:rPr kumimoji="0" lang="en-US" sz="1400" kern="1200" dirty="0">
                          <a:solidFill>
                            <a:schemeClr val="dk1"/>
                          </a:solidFill>
                          <a:effectLst/>
                          <a:latin typeface="+mn-lt"/>
                          <a:ea typeface="+mn-ea"/>
                          <a:cs typeface="+mn-cs"/>
                        </a:rPr>
                        <a:t> sales for the company were up 9% in the third quarter to € 5.677 billion as compared to € 5.222 billion in 2016</a:t>
                      </a:r>
                      <a:endParaRPr lang="en-IN" sz="1400" dirty="0"/>
                    </a:p>
                  </a:txBody>
                  <a:tcPr/>
                </a:tc>
                <a:extLst>
                  <a:ext uri="{0D108BD9-81ED-4DB2-BD59-A6C34878D82A}">
                    <a16:rowId xmlns:a16="http://schemas.microsoft.com/office/drawing/2014/main" val="4216476575"/>
                  </a:ext>
                </a:extLst>
              </a:tr>
              <a:tr h="972353">
                <a:tc>
                  <a:txBody>
                    <a:bodyPr/>
                    <a:lstStyle/>
                    <a:p>
                      <a:r>
                        <a:rPr lang="en-IN" sz="1400" dirty="0"/>
                        <a:t>2)</a:t>
                      </a:r>
                      <a:r>
                        <a:rPr kumimoji="0" lang="en-US" sz="1400" kern="1200" dirty="0">
                          <a:solidFill>
                            <a:schemeClr val="dk1"/>
                          </a:solidFill>
                          <a:effectLst/>
                          <a:latin typeface="+mn-lt"/>
                          <a:ea typeface="+mn-ea"/>
                          <a:cs typeface="+mn-cs"/>
                        </a:rPr>
                        <a:t> Gross profit margin improves by 250 basis points to 47.1%</a:t>
                      </a:r>
                      <a:endParaRPr lang="en-IN" sz="1400" dirty="0"/>
                    </a:p>
                  </a:txBody>
                  <a:tcPr/>
                </a:tc>
                <a:tc>
                  <a:txBody>
                    <a:bodyPr/>
                    <a:lstStyle/>
                    <a:p>
                      <a:r>
                        <a:rPr lang="en-IN" sz="1400" dirty="0"/>
                        <a:t>2)</a:t>
                      </a:r>
                      <a:r>
                        <a:rPr kumimoji="0" lang="en-US" sz="1400" kern="1200" dirty="0">
                          <a:solidFill>
                            <a:schemeClr val="dk1"/>
                          </a:solidFill>
                          <a:effectLst/>
                          <a:latin typeface="+mn-lt"/>
                          <a:ea typeface="+mn-ea"/>
                          <a:cs typeface="+mn-cs"/>
                        </a:rPr>
                        <a:t> Gross margin improves 2.4pp to 50.4%</a:t>
                      </a:r>
                      <a:endParaRPr lang="en-IN" sz="1400" dirty="0"/>
                    </a:p>
                  </a:txBody>
                  <a:tcPr/>
                </a:tc>
                <a:extLst>
                  <a:ext uri="{0D108BD9-81ED-4DB2-BD59-A6C34878D82A}">
                    <a16:rowId xmlns:a16="http://schemas.microsoft.com/office/drawing/2014/main" val="3861849869"/>
                  </a:ext>
                </a:extLst>
              </a:tr>
              <a:tr h="1080392">
                <a:tc>
                  <a:txBody>
                    <a:bodyPr/>
                    <a:lstStyle/>
                    <a:p>
                      <a:r>
                        <a:rPr lang="en-IN" sz="1400" dirty="0"/>
                        <a:t>3)</a:t>
                      </a:r>
                      <a:r>
                        <a:rPr kumimoji="0" lang="en-US" sz="1400" kern="1200" dirty="0">
                          <a:solidFill>
                            <a:schemeClr val="dk1"/>
                          </a:solidFill>
                          <a:effectLst/>
                          <a:latin typeface="+mn-lt"/>
                          <a:ea typeface="+mn-ea"/>
                          <a:cs typeface="+mn-cs"/>
                        </a:rPr>
                        <a:t> Operating expenses (OPEX) increase by 11.7%.</a:t>
                      </a:r>
                      <a:endParaRPr lang="en-IN" sz="1400" dirty="0"/>
                    </a:p>
                  </a:txBody>
                  <a:tcPr/>
                </a:tc>
                <a:tc>
                  <a:txBody>
                    <a:bodyPr/>
                    <a:lstStyle/>
                    <a:p>
                      <a:r>
                        <a:rPr lang="en-IN" sz="1400" dirty="0"/>
                        <a:t>3)</a:t>
                      </a:r>
                      <a:r>
                        <a:rPr kumimoji="0" lang="en-US" sz="1400" kern="1200" dirty="0">
                          <a:solidFill>
                            <a:schemeClr val="dk1"/>
                          </a:solidFill>
                          <a:effectLst/>
                          <a:latin typeface="+mn-lt"/>
                          <a:ea typeface="+mn-ea"/>
                          <a:cs typeface="+mn-cs"/>
                        </a:rPr>
                        <a:t> Operating expenses increased 8% to € 2.129 billion</a:t>
                      </a:r>
                      <a:endParaRPr lang="en-IN" sz="1400" dirty="0"/>
                    </a:p>
                  </a:txBody>
                  <a:tcPr/>
                </a:tc>
                <a:extLst>
                  <a:ext uri="{0D108BD9-81ED-4DB2-BD59-A6C34878D82A}">
                    <a16:rowId xmlns:a16="http://schemas.microsoft.com/office/drawing/2014/main" val="1813135317"/>
                  </a:ext>
                </a:extLst>
              </a:tr>
              <a:tr h="1080392">
                <a:tc>
                  <a:txBody>
                    <a:bodyPr/>
                    <a:lstStyle/>
                    <a:p>
                      <a:r>
                        <a:rPr lang="en-IN" sz="1400" dirty="0"/>
                        <a:t>4)</a:t>
                      </a:r>
                      <a:r>
                        <a:rPr kumimoji="0" lang="en-US" sz="1400" kern="1200" dirty="0">
                          <a:solidFill>
                            <a:schemeClr val="dk1"/>
                          </a:solidFill>
                          <a:effectLst/>
                          <a:latin typeface="+mn-lt"/>
                          <a:ea typeface="+mn-ea"/>
                          <a:cs typeface="+mn-cs"/>
                        </a:rPr>
                        <a:t> Net earnings more than double from € 62 million to € 136 million.</a:t>
                      </a:r>
                      <a:endParaRPr lang="en-IN" sz="1400" dirty="0"/>
                    </a:p>
                  </a:txBody>
                  <a:tcPr/>
                </a:tc>
                <a:tc>
                  <a:txBody>
                    <a:bodyPr/>
                    <a:lstStyle/>
                    <a:p>
                      <a:r>
                        <a:rPr kumimoji="0" lang="en-US" sz="1400" kern="1200" dirty="0">
                          <a:solidFill>
                            <a:schemeClr val="dk1"/>
                          </a:solidFill>
                          <a:effectLst/>
                          <a:latin typeface="+mn-lt"/>
                          <a:ea typeface="+mn-ea"/>
                          <a:cs typeface="+mn-cs"/>
                        </a:rPr>
                        <a:t>4)Net income from continuing operations grows 35% to € 549 million</a:t>
                      </a:r>
                      <a:endParaRPr lang="en-IN" sz="1400" dirty="0"/>
                    </a:p>
                  </a:txBody>
                  <a:tcPr/>
                </a:tc>
                <a:extLst>
                  <a:ext uri="{0D108BD9-81ED-4DB2-BD59-A6C34878D82A}">
                    <a16:rowId xmlns:a16="http://schemas.microsoft.com/office/drawing/2014/main" val="3677241352"/>
                  </a:ext>
                </a:extLst>
              </a:tr>
              <a:tr h="10803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5)</a:t>
                      </a:r>
                      <a:r>
                        <a:rPr kumimoji="0" lang="en-US" sz="1400" kern="1200" dirty="0">
                          <a:solidFill>
                            <a:schemeClr val="dk1"/>
                          </a:solidFill>
                          <a:effectLst/>
                          <a:latin typeface="+mn-lt"/>
                          <a:ea typeface="+mn-ea"/>
                          <a:cs typeface="+mn-cs"/>
                        </a:rPr>
                        <a:t> EPS increase from € 4.17 to € 9.09 </a:t>
                      </a:r>
                      <a:endParaRPr kumimoji="0" lang="en-IN" sz="1400" kern="1200" dirty="0">
                        <a:solidFill>
                          <a:schemeClr val="dk1"/>
                        </a:solidFill>
                        <a:effectLst/>
                        <a:latin typeface="+mn-lt"/>
                        <a:ea typeface="+mn-ea"/>
                        <a:cs typeface="+mn-cs"/>
                      </a:endParaRPr>
                    </a:p>
                    <a:p>
                      <a:endParaRPr lang="en-IN" sz="1400" dirty="0"/>
                    </a:p>
                  </a:txBody>
                  <a:tcPr/>
                </a:tc>
                <a:tc>
                  <a:txBody>
                    <a:bodyPr/>
                    <a:lstStyle/>
                    <a:p>
                      <a:r>
                        <a:rPr lang="en-IN" sz="1400" dirty="0"/>
                        <a:t>5)</a:t>
                      </a:r>
                      <a:r>
                        <a:rPr kumimoji="0" lang="en-US" sz="1400" kern="1200" dirty="0">
                          <a:solidFill>
                            <a:schemeClr val="dk1"/>
                          </a:solidFill>
                          <a:effectLst/>
                          <a:latin typeface="+mn-lt"/>
                          <a:ea typeface="+mn-ea"/>
                          <a:cs typeface="+mn-cs"/>
                        </a:rPr>
                        <a:t> EPS from continuing operations increases 33% to € 2.70</a:t>
                      </a:r>
                      <a:endParaRPr lang="en-IN" sz="1400" dirty="0"/>
                    </a:p>
                  </a:txBody>
                  <a:tcPr/>
                </a:tc>
                <a:extLst>
                  <a:ext uri="{0D108BD9-81ED-4DB2-BD59-A6C34878D82A}">
                    <a16:rowId xmlns:a16="http://schemas.microsoft.com/office/drawing/2014/main" val="4078222182"/>
                  </a:ext>
                </a:extLst>
              </a:tr>
            </a:tbl>
          </a:graphicData>
        </a:graphic>
      </p:graphicFrame>
      <p:sp>
        <p:nvSpPr>
          <p:cNvPr id="3" name="Title 2">
            <a:extLst>
              <a:ext uri="{FF2B5EF4-FFF2-40B4-BE49-F238E27FC236}">
                <a16:creationId xmlns:a16="http://schemas.microsoft.com/office/drawing/2014/main" id="{33EC7155-76CF-4E2A-96A2-5A36A8E4692B}"/>
              </a:ext>
            </a:extLst>
          </p:cNvPr>
          <p:cNvSpPr>
            <a:spLocks noGrp="1"/>
          </p:cNvSpPr>
          <p:nvPr>
            <p:ph type="title"/>
          </p:nvPr>
        </p:nvSpPr>
        <p:spPr>
          <a:xfrm>
            <a:off x="381000" y="457200"/>
            <a:ext cx="8229600" cy="228600"/>
          </a:xfrm>
        </p:spPr>
        <p:txBody>
          <a:bodyPr>
            <a:normAutofit fontScale="90000"/>
          </a:bodyPr>
          <a:lstStyle/>
          <a:p>
            <a:r>
              <a:rPr lang="en-US" dirty="0">
                <a:effectLst/>
              </a:rPr>
              <a:t>Summary of most recent earnings call</a:t>
            </a:r>
            <a:br>
              <a:rPr lang="en-IN" dirty="0">
                <a:effectLst/>
              </a:rPr>
            </a:br>
            <a:endParaRPr lang="en-IN" dirty="0"/>
          </a:p>
        </p:txBody>
      </p:sp>
      <p:pic>
        <p:nvPicPr>
          <p:cNvPr id="14" name="Audio 13">
            <a:hlinkClick r:id="" action="ppaction://media"/>
            <a:extLst>
              <a:ext uri="{FF2B5EF4-FFF2-40B4-BE49-F238E27FC236}">
                <a16:creationId xmlns:a16="http://schemas.microsoft.com/office/drawing/2014/main" id="{E897AB88-7DB7-4E6C-952D-D94F8BC0E0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35812659"/>
      </p:ext>
    </p:extLst>
  </p:cSld>
  <p:clrMapOvr>
    <a:masterClrMapping/>
  </p:clrMapOvr>
  <mc:AlternateContent xmlns:mc="http://schemas.openxmlformats.org/markup-compatibility/2006" xmlns:p14="http://schemas.microsoft.com/office/powerpoint/2010/main">
    <mc:Choice Requires="p14">
      <p:transition spd="slow" p14:dur="2000" advTm="48973"/>
    </mc:Choice>
    <mc:Fallback xmlns="">
      <p:transition spd="slow" advTm="48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5737A-7246-44AA-8D96-D45164419720}"/>
              </a:ext>
            </a:extLst>
          </p:cNvPr>
          <p:cNvSpPr>
            <a:spLocks noGrp="1"/>
          </p:cNvSpPr>
          <p:nvPr>
            <p:ph idx="1"/>
          </p:nvPr>
        </p:nvSpPr>
        <p:spPr>
          <a:xfrm>
            <a:off x="381000" y="762000"/>
            <a:ext cx="8610600" cy="5638800"/>
          </a:xfrm>
        </p:spPr>
        <p:txBody>
          <a:bodyPr>
            <a:normAutofit/>
          </a:bodyPr>
          <a:lstStyle/>
          <a:p>
            <a:endParaRPr lang="en-US" sz="1600" dirty="0"/>
          </a:p>
          <a:p>
            <a:r>
              <a:rPr lang="en-US" dirty="0"/>
              <a:t>The compensation of the Managing Directors consists of nonperformance-based and performance-based components.</a:t>
            </a:r>
          </a:p>
          <a:p>
            <a:pPr marL="109728" indent="0">
              <a:buNone/>
            </a:pPr>
            <a:endParaRPr lang="en-US" dirty="0"/>
          </a:p>
          <a:p>
            <a:r>
              <a:rPr lang="en-US" dirty="0"/>
              <a:t>The criteria for calculating the total remuneration are the economic situation, long-term strategic planning and related targets, the long-term durability of targeted results and the Company's long-term prospects</a:t>
            </a:r>
          </a:p>
          <a:p>
            <a:endParaRPr lang="en-US" dirty="0"/>
          </a:p>
          <a:p>
            <a:r>
              <a:rPr lang="en-US" dirty="0"/>
              <a:t>The bonus component of performance-related compensation is mainly based on the PUMA Group’s operating income (EBIT) and is staggered according to the degree to which targets are met. In addition, qualitative individual goals are set</a:t>
            </a:r>
          </a:p>
          <a:p>
            <a:endParaRPr lang="en-US" dirty="0"/>
          </a:p>
          <a:p>
            <a:r>
              <a:rPr lang="en-US" dirty="0"/>
              <a:t>Under the new performance-based program, 70% of the compensation will be based on the medium-term performance of PUMA SE’s share and 30% will be based on the medium-term performance of </a:t>
            </a:r>
            <a:r>
              <a:rPr lang="en-US" dirty="0" err="1"/>
              <a:t>Kering</a:t>
            </a:r>
            <a:r>
              <a:rPr lang="en-US" dirty="0"/>
              <a:t> SA’s share in relation to benchmark companies. </a:t>
            </a:r>
          </a:p>
        </p:txBody>
      </p:sp>
      <p:sp>
        <p:nvSpPr>
          <p:cNvPr id="3" name="Title 2">
            <a:extLst>
              <a:ext uri="{FF2B5EF4-FFF2-40B4-BE49-F238E27FC236}">
                <a16:creationId xmlns:a16="http://schemas.microsoft.com/office/drawing/2014/main" id="{98D128FD-2005-4C10-AC97-135FC19E7C55}"/>
              </a:ext>
            </a:extLst>
          </p:cNvPr>
          <p:cNvSpPr>
            <a:spLocks noGrp="1"/>
          </p:cNvSpPr>
          <p:nvPr>
            <p:ph type="title"/>
          </p:nvPr>
        </p:nvSpPr>
        <p:spPr/>
        <p:txBody>
          <a:bodyPr>
            <a:normAutofit fontScale="90000"/>
          </a:bodyPr>
          <a:lstStyle/>
          <a:p>
            <a:r>
              <a:rPr lang="en-US" dirty="0">
                <a:effectLst/>
              </a:rPr>
              <a:t>Compensation Policy: Puma</a:t>
            </a:r>
            <a:endParaRPr lang="en-IN" dirty="0"/>
          </a:p>
        </p:txBody>
      </p:sp>
      <p:pic>
        <p:nvPicPr>
          <p:cNvPr id="8" name="Audio 7">
            <a:hlinkClick r:id="" action="ppaction://media"/>
            <a:extLst>
              <a:ext uri="{FF2B5EF4-FFF2-40B4-BE49-F238E27FC236}">
                <a16:creationId xmlns:a16="http://schemas.microsoft.com/office/drawing/2014/main" id="{7382883D-AEB2-40C9-BD25-E7399F3C5D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77355626"/>
      </p:ext>
    </p:extLst>
  </p:cSld>
  <p:clrMapOvr>
    <a:masterClrMapping/>
  </p:clrMapOvr>
  <mc:AlternateContent xmlns:mc="http://schemas.openxmlformats.org/markup-compatibility/2006" xmlns:p14="http://schemas.microsoft.com/office/powerpoint/2010/main">
    <mc:Choice Requires="p14">
      <p:transition spd="slow" p14:dur="2000" advTm="20365"/>
    </mc:Choice>
    <mc:Fallback xmlns="">
      <p:transition spd="slow" advTm="2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D1632D-4254-40C8-B0EB-70FFBCEB364C}"/>
              </a:ext>
            </a:extLst>
          </p:cNvPr>
          <p:cNvSpPr>
            <a:spLocks noGrp="1"/>
          </p:cNvSpPr>
          <p:nvPr>
            <p:ph idx="1"/>
          </p:nvPr>
        </p:nvSpPr>
        <p:spPr/>
        <p:txBody>
          <a:bodyPr>
            <a:normAutofit/>
          </a:bodyPr>
          <a:lstStyle/>
          <a:p>
            <a:endParaRPr lang="en-US" sz="1600" dirty="0"/>
          </a:p>
          <a:p>
            <a:endParaRPr lang="en-US" sz="1600" dirty="0"/>
          </a:p>
          <a:p>
            <a:r>
              <a:rPr lang="en-US" dirty="0"/>
              <a:t>In case of 100% target achievement, the total compensation (without other benefits and pension payments) is made up of around one-third fixed compensation and around two-thirds performance related compensation components.</a:t>
            </a:r>
          </a:p>
          <a:p>
            <a:endParaRPr lang="en-US" dirty="0"/>
          </a:p>
          <a:p>
            <a:r>
              <a:rPr lang="en-US" dirty="0"/>
              <a:t>At its equitable discretion, the Supervisory Board may grant a special bonus in case of extraordinary performance by an Executive Board member which is not related to performance criteria</a:t>
            </a:r>
          </a:p>
          <a:p>
            <a:endParaRPr lang="en-US" dirty="0"/>
          </a:p>
          <a:p>
            <a:r>
              <a:rPr lang="en-US" dirty="0"/>
              <a:t>Such special bonus is limited to a maximum of 100% of the annual fixed salary of the calendar year for which the special bonus is granted.</a:t>
            </a:r>
            <a:r>
              <a:rPr lang="en-US" sz="1600" dirty="0"/>
              <a:t> </a:t>
            </a:r>
            <a:endParaRPr lang="en-IN" sz="1600" dirty="0"/>
          </a:p>
          <a:p>
            <a:endParaRPr lang="en-IN" sz="1600" dirty="0"/>
          </a:p>
        </p:txBody>
      </p:sp>
      <p:sp>
        <p:nvSpPr>
          <p:cNvPr id="3" name="Title 2">
            <a:extLst>
              <a:ext uri="{FF2B5EF4-FFF2-40B4-BE49-F238E27FC236}">
                <a16:creationId xmlns:a16="http://schemas.microsoft.com/office/drawing/2014/main" id="{A5105C25-A186-4466-96D0-502EFBE62219}"/>
              </a:ext>
            </a:extLst>
          </p:cNvPr>
          <p:cNvSpPr>
            <a:spLocks noGrp="1"/>
          </p:cNvSpPr>
          <p:nvPr>
            <p:ph type="title"/>
          </p:nvPr>
        </p:nvSpPr>
        <p:spPr/>
        <p:txBody>
          <a:bodyPr>
            <a:normAutofit fontScale="90000"/>
          </a:bodyPr>
          <a:lstStyle/>
          <a:p>
            <a:r>
              <a:rPr lang="en-IN" dirty="0"/>
              <a:t>Compensation policy: Adidas</a:t>
            </a:r>
          </a:p>
        </p:txBody>
      </p:sp>
      <p:pic>
        <p:nvPicPr>
          <p:cNvPr id="6" name="Audio 5">
            <a:hlinkClick r:id="" action="ppaction://media"/>
            <a:extLst>
              <a:ext uri="{FF2B5EF4-FFF2-40B4-BE49-F238E27FC236}">
                <a16:creationId xmlns:a16="http://schemas.microsoft.com/office/drawing/2014/main" id="{5D55C29C-EEFE-425F-9093-2F1ED8FDC5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57873142"/>
      </p:ext>
    </p:extLst>
  </p:cSld>
  <p:clrMapOvr>
    <a:masterClrMapping/>
  </p:clrMapOvr>
  <mc:AlternateContent xmlns:mc="http://schemas.openxmlformats.org/markup-compatibility/2006" xmlns:p14="http://schemas.microsoft.com/office/powerpoint/2010/main">
    <mc:Choice Requires="p14">
      <p:transition spd="slow" p14:dur="2000" advTm="21655"/>
    </mc:Choice>
    <mc:Fallback xmlns="">
      <p:transition spd="slow" advTm="21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534400" cy="5410200"/>
          </a:xfrm>
        </p:spPr>
        <p:txBody>
          <a:bodyPr>
            <a:normAutofit lnSpcReduction="10000"/>
          </a:bodyPr>
          <a:lstStyle/>
          <a:p>
            <a:r>
              <a:rPr lang="en-US" sz="1800" dirty="0"/>
              <a:t>As of 6</a:t>
            </a:r>
            <a:r>
              <a:rPr lang="en-US" sz="1800" baseline="30000" dirty="0"/>
              <a:t>th</a:t>
            </a:r>
            <a:r>
              <a:rPr lang="en-US" sz="1800" dirty="0"/>
              <a:t> March 2018, the current market standing of PUMA is at $448.93 (as per Wall Street Index)</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Currently, PUMA’s stocks are in Overweight position which makes their stocks preferable to buy.</a:t>
            </a:r>
            <a:endParaRPr lang="en-IN"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IN" sz="1800" dirty="0"/>
          </a:p>
          <a:p>
            <a:endParaRPr lang="en-IN" dirty="0"/>
          </a:p>
        </p:txBody>
      </p:sp>
      <p:sp>
        <p:nvSpPr>
          <p:cNvPr id="3" name="Title 2"/>
          <p:cNvSpPr>
            <a:spLocks noGrp="1"/>
          </p:cNvSpPr>
          <p:nvPr>
            <p:ph type="title"/>
          </p:nvPr>
        </p:nvSpPr>
        <p:spPr>
          <a:xfrm>
            <a:off x="457200" y="457200"/>
            <a:ext cx="8229600" cy="381000"/>
          </a:xfrm>
        </p:spPr>
        <p:txBody>
          <a:bodyPr>
            <a:noAutofit/>
          </a:bodyPr>
          <a:lstStyle/>
          <a:p>
            <a:r>
              <a:rPr lang="en-US" sz="2900" dirty="0">
                <a:effectLst/>
              </a:rPr>
              <a:t>PUMA Current Market Position </a:t>
            </a:r>
            <a:br>
              <a:rPr lang="en-IN" sz="2900" dirty="0">
                <a:effectLst/>
              </a:rPr>
            </a:br>
            <a:endParaRPr lang="en-IN" sz="2900" dirty="0"/>
          </a:p>
        </p:txBody>
      </p:sp>
      <p:pic>
        <p:nvPicPr>
          <p:cNvPr id="4" name="Picture 3"/>
          <p:cNvPicPr/>
          <p:nvPr/>
        </p:nvPicPr>
        <p:blipFill>
          <a:blip r:embed="rId4"/>
          <a:stretch>
            <a:fillRect/>
          </a:stretch>
        </p:blipFill>
        <p:spPr>
          <a:xfrm>
            <a:off x="1068354" y="1371600"/>
            <a:ext cx="6399245" cy="1905000"/>
          </a:xfrm>
          <a:prstGeom prst="rect">
            <a:avLst/>
          </a:prstGeom>
        </p:spPr>
      </p:pic>
      <p:pic>
        <p:nvPicPr>
          <p:cNvPr id="5" name="Picture 4" descr="https://lh5.googleusercontent.com/gLTyedTbPjw16uH5G1fxEo9PkFnMmlUsR1CB7u16cw5IiV81FH1W4gV5aKPdqxYRqgMFk1tJUbHvbDTzM7GTJGvPO9LDw70ZcXCfdys8-sQvp8jhyCHOJJJv1IrUlAV4n41xRBp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354" y="3325832"/>
            <a:ext cx="2926715" cy="2029460"/>
          </a:xfrm>
          <a:prstGeom prst="rect">
            <a:avLst/>
          </a:prstGeom>
          <a:noFill/>
          <a:ln>
            <a:solidFill>
              <a:schemeClr val="accent1"/>
            </a:solidFill>
          </a:ln>
        </p:spPr>
      </p:pic>
      <p:pic>
        <p:nvPicPr>
          <p:cNvPr id="6" name="Picture 5" descr="https://lh3.googleusercontent.com/Z9Cewvs8xofhcQbdF5pY7gdQNVzKtUipvIx1fSwnhGH_dBZ6IrO1j2-NNWRNKLfQ4xgt7IMcnI8qfB862h1bP1mD46jYUoxGyabTZQpqEFQT6ZaaKN6lE3rOrp0TFrzqMCldc8j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9804" y="3301482"/>
            <a:ext cx="2677795" cy="2049145"/>
          </a:xfrm>
          <a:prstGeom prst="rect">
            <a:avLst/>
          </a:prstGeom>
          <a:noFill/>
          <a:ln>
            <a:solidFill>
              <a:schemeClr val="accent1"/>
            </a:solidFill>
          </a:ln>
        </p:spPr>
      </p:pic>
      <p:pic>
        <p:nvPicPr>
          <p:cNvPr id="11" name="Audio 10">
            <a:hlinkClick r:id="" action="ppaction://media"/>
            <a:extLst>
              <a:ext uri="{FF2B5EF4-FFF2-40B4-BE49-F238E27FC236}">
                <a16:creationId xmlns:a16="http://schemas.microsoft.com/office/drawing/2014/main" id="{919D7C4E-96BB-4D53-844B-AA8646CF00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05558697"/>
      </p:ext>
    </p:extLst>
  </p:cSld>
  <p:clrMapOvr>
    <a:masterClrMapping/>
  </p:clrMapOvr>
  <mc:AlternateContent xmlns:mc="http://schemas.openxmlformats.org/markup-compatibility/2006" xmlns:p14="http://schemas.microsoft.com/office/powerpoint/2010/main">
    <mc:Choice Requires="p14">
      <p:transition spd="slow" p14:dur="2000" advTm="22796"/>
    </mc:Choice>
    <mc:Fallback xmlns="">
      <p:transition spd="slow" advTm="2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534400" cy="5397691"/>
          </a:xfrm>
        </p:spPr>
        <p:txBody>
          <a:bodyPr>
            <a:normAutofit lnSpcReduction="10000"/>
          </a:bodyPr>
          <a:lstStyle/>
          <a:p>
            <a:r>
              <a:rPr lang="en-US" sz="1800" dirty="0"/>
              <a:t>As of 6</a:t>
            </a:r>
            <a:r>
              <a:rPr lang="en-US" sz="1800" baseline="30000" dirty="0"/>
              <a:t>th</a:t>
            </a:r>
            <a:r>
              <a:rPr lang="en-US" sz="1800" dirty="0"/>
              <a:t> March 2018, the current market standing of ADIDAS is at $107.34 (as per Wall Street Index)</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109728" indent="0">
              <a:buNone/>
            </a:pPr>
            <a:endParaRPr lang="en-US" sz="1800" dirty="0"/>
          </a:p>
          <a:p>
            <a:pPr marL="109728" indent="0">
              <a:buNone/>
            </a:pPr>
            <a:endParaRPr lang="en-US" sz="1800" dirty="0"/>
          </a:p>
          <a:p>
            <a:pPr marL="109728" indent="0">
              <a:buNone/>
            </a:pPr>
            <a:r>
              <a:rPr lang="en-US" sz="1800" dirty="0"/>
              <a:t>Currently, ADIDAS’s stocks are in Overweight position which makes their stocks preferable to buy.</a:t>
            </a:r>
            <a:endParaRPr lang="en-IN" sz="1800" dirty="0"/>
          </a:p>
          <a:p>
            <a:pPr marL="109728" indent="0">
              <a:buNone/>
            </a:pPr>
            <a:endParaRPr lang="en-IN" sz="1800" dirty="0"/>
          </a:p>
          <a:p>
            <a:endParaRPr lang="en-IN" sz="1800" dirty="0"/>
          </a:p>
        </p:txBody>
      </p:sp>
      <p:sp>
        <p:nvSpPr>
          <p:cNvPr id="3" name="Title 2"/>
          <p:cNvSpPr>
            <a:spLocks noGrp="1"/>
          </p:cNvSpPr>
          <p:nvPr>
            <p:ph type="title"/>
          </p:nvPr>
        </p:nvSpPr>
        <p:spPr>
          <a:xfrm>
            <a:off x="457200" y="304800"/>
            <a:ext cx="8229600" cy="381000"/>
          </a:xfrm>
        </p:spPr>
        <p:txBody>
          <a:bodyPr>
            <a:normAutofit fontScale="90000"/>
          </a:bodyPr>
          <a:lstStyle/>
          <a:p>
            <a:r>
              <a:rPr lang="en-US" sz="3200" dirty="0">
                <a:effectLst/>
              </a:rPr>
              <a:t>ADIDAS Current Market Position </a:t>
            </a:r>
            <a:br>
              <a:rPr lang="en-IN" sz="3200" dirty="0">
                <a:effectLst/>
              </a:rPr>
            </a:br>
            <a:endParaRPr lang="en-IN" sz="3200" dirty="0"/>
          </a:p>
        </p:txBody>
      </p:sp>
      <p:pic>
        <p:nvPicPr>
          <p:cNvPr id="4" name="Picture 3"/>
          <p:cNvPicPr/>
          <p:nvPr/>
        </p:nvPicPr>
        <p:blipFill>
          <a:blip r:embed="rId4"/>
          <a:stretch>
            <a:fillRect/>
          </a:stretch>
        </p:blipFill>
        <p:spPr>
          <a:xfrm>
            <a:off x="1051249" y="1371600"/>
            <a:ext cx="6400800" cy="1981200"/>
          </a:xfrm>
          <a:prstGeom prst="rect">
            <a:avLst/>
          </a:prstGeom>
        </p:spPr>
      </p:pic>
      <p:pic>
        <p:nvPicPr>
          <p:cNvPr id="5" name="Picture 4"/>
          <p:cNvPicPr/>
          <p:nvPr/>
        </p:nvPicPr>
        <p:blipFill>
          <a:blip r:embed="rId5"/>
          <a:stretch>
            <a:fillRect/>
          </a:stretch>
        </p:blipFill>
        <p:spPr>
          <a:xfrm>
            <a:off x="1051249" y="3352800"/>
            <a:ext cx="2960370" cy="1828165"/>
          </a:xfrm>
          <a:prstGeom prst="rect">
            <a:avLst/>
          </a:prstGeom>
          <a:ln>
            <a:solidFill>
              <a:schemeClr val="accent1"/>
            </a:solidFill>
          </a:ln>
        </p:spPr>
      </p:pic>
      <p:pic>
        <p:nvPicPr>
          <p:cNvPr id="6" name="Picture 5"/>
          <p:cNvPicPr/>
          <p:nvPr/>
        </p:nvPicPr>
        <p:blipFill>
          <a:blip r:embed="rId6"/>
          <a:stretch>
            <a:fillRect/>
          </a:stretch>
        </p:blipFill>
        <p:spPr>
          <a:xfrm>
            <a:off x="4785231" y="3360576"/>
            <a:ext cx="2666818" cy="1820389"/>
          </a:xfrm>
          <a:prstGeom prst="rect">
            <a:avLst/>
          </a:prstGeom>
          <a:ln>
            <a:solidFill>
              <a:schemeClr val="accent1"/>
            </a:solidFill>
          </a:ln>
        </p:spPr>
      </p:pic>
      <p:pic>
        <p:nvPicPr>
          <p:cNvPr id="9" name="Audio 8">
            <a:hlinkClick r:id="" action="ppaction://media"/>
            <a:extLst>
              <a:ext uri="{FF2B5EF4-FFF2-40B4-BE49-F238E27FC236}">
                <a16:creationId xmlns:a16="http://schemas.microsoft.com/office/drawing/2014/main" id="{B223A098-5640-4703-B0A4-00CC9CFAE3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83967717"/>
      </p:ext>
    </p:extLst>
  </p:cSld>
  <p:clrMapOvr>
    <a:masterClrMapping/>
  </p:clrMapOvr>
  <mc:AlternateContent xmlns:mc="http://schemas.openxmlformats.org/markup-compatibility/2006" xmlns:p14="http://schemas.microsoft.com/office/powerpoint/2010/main">
    <mc:Choice Requires="p14">
      <p:transition spd="slow" p14:dur="2000" advTm="15381"/>
    </mc:Choice>
    <mc:Fallback xmlns="">
      <p:transition spd="slow" advTm="1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40491"/>
          </a:xfrm>
        </p:spPr>
        <p:txBody>
          <a:bodyPr>
            <a:normAutofit/>
          </a:bodyPr>
          <a:lstStyle/>
          <a:p>
            <a:endParaRPr lang="en-US" sz="1800" dirty="0"/>
          </a:p>
          <a:p>
            <a:endParaRPr lang="en-US" sz="1800" dirty="0"/>
          </a:p>
          <a:p>
            <a:endParaRPr lang="en-US" sz="1800" dirty="0"/>
          </a:p>
          <a:p>
            <a:endParaRPr lang="en-US" sz="1800" dirty="0"/>
          </a:p>
          <a:p>
            <a:endParaRPr lang="en-US" sz="1800" dirty="0"/>
          </a:p>
          <a:p>
            <a:endParaRPr lang="en-US" sz="1800" dirty="0"/>
          </a:p>
          <a:p>
            <a:pPr marL="109728" indent="0">
              <a:buNone/>
            </a:pPr>
            <a:endParaRPr lang="en-US" sz="1800" dirty="0"/>
          </a:p>
          <a:p>
            <a:pPr marL="109728" indent="0">
              <a:buNone/>
            </a:pPr>
            <a:endParaRPr lang="en-US" sz="1800" dirty="0"/>
          </a:p>
          <a:p>
            <a:r>
              <a:rPr lang="en-US" sz="1800" dirty="0"/>
              <a:t> 	                     Puma-              Adidas-</a:t>
            </a:r>
          </a:p>
          <a:p>
            <a:r>
              <a:rPr lang="en-US" sz="1800" dirty="0"/>
              <a:t>Adidas’s stock is consistently overweight.</a:t>
            </a:r>
          </a:p>
          <a:p>
            <a:pPr marL="109728" indent="0">
              <a:buNone/>
            </a:pPr>
            <a:r>
              <a:rPr lang="en-US" sz="1800" dirty="0"/>
              <a:t> </a:t>
            </a:r>
          </a:p>
          <a:p>
            <a:r>
              <a:rPr lang="en-US" sz="1800" dirty="0"/>
              <a:t>Adidas’s stocks are in the better position today.</a:t>
            </a:r>
          </a:p>
          <a:p>
            <a:pPr marL="109728" indent="0">
              <a:buNone/>
            </a:pPr>
            <a:endParaRPr lang="en-US" sz="1800" dirty="0"/>
          </a:p>
          <a:p>
            <a:r>
              <a:rPr lang="en-US" sz="1800" dirty="0"/>
              <a:t>the valuation equation still favors Adidas.</a:t>
            </a:r>
            <a:endParaRPr lang="en-IN" sz="1800" dirty="0"/>
          </a:p>
        </p:txBody>
      </p:sp>
      <p:sp>
        <p:nvSpPr>
          <p:cNvPr id="3" name="Title 2"/>
          <p:cNvSpPr>
            <a:spLocks noGrp="1"/>
          </p:cNvSpPr>
          <p:nvPr>
            <p:ph type="title"/>
          </p:nvPr>
        </p:nvSpPr>
        <p:spPr>
          <a:xfrm>
            <a:off x="457200" y="152400"/>
            <a:ext cx="8229600" cy="838200"/>
          </a:xfrm>
        </p:spPr>
        <p:txBody>
          <a:bodyPr>
            <a:normAutofit fontScale="90000"/>
          </a:bodyPr>
          <a:lstStyle/>
          <a:p>
            <a:r>
              <a:rPr lang="en-US" sz="3200" dirty="0">
                <a:effectLst/>
              </a:rPr>
              <a:t>Comparative Analysis between Market Position</a:t>
            </a:r>
            <a:endParaRPr lang="en-IN" sz="3200" dirty="0"/>
          </a:p>
        </p:txBody>
      </p:sp>
      <p:pic>
        <p:nvPicPr>
          <p:cNvPr id="5" name="Picture 4"/>
          <p:cNvPicPr/>
          <p:nvPr/>
        </p:nvPicPr>
        <p:blipFill>
          <a:blip r:embed="rId4"/>
          <a:stretch>
            <a:fillRect/>
          </a:stretch>
        </p:blipFill>
        <p:spPr>
          <a:xfrm>
            <a:off x="1066800" y="1219200"/>
            <a:ext cx="6553200" cy="2286000"/>
          </a:xfrm>
          <a:prstGeom prst="rect">
            <a:avLst/>
          </a:prstGeom>
        </p:spPr>
      </p:pic>
      <p:sp>
        <p:nvSpPr>
          <p:cNvPr id="6" name="Rectangle 5"/>
          <p:cNvSpPr/>
          <p:nvPr/>
        </p:nvSpPr>
        <p:spPr>
          <a:xfrm>
            <a:off x="3785701" y="3762004"/>
            <a:ext cx="161925" cy="155654"/>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7" name="Rectangle 6"/>
          <p:cNvSpPr/>
          <p:nvPr/>
        </p:nvSpPr>
        <p:spPr>
          <a:xfrm>
            <a:off x="5638800" y="3762817"/>
            <a:ext cx="152400" cy="15402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Audio 10">
            <a:hlinkClick r:id="" action="ppaction://media"/>
            <a:extLst>
              <a:ext uri="{FF2B5EF4-FFF2-40B4-BE49-F238E27FC236}">
                <a16:creationId xmlns:a16="http://schemas.microsoft.com/office/drawing/2014/main" id="{5DB9DEEA-EEF4-43AB-97F6-CD81D36FE7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19515219"/>
      </p:ext>
    </p:extLst>
  </p:cSld>
  <p:clrMapOvr>
    <a:masterClrMapping/>
  </p:clrMapOvr>
  <mc:AlternateContent xmlns:mc="http://schemas.openxmlformats.org/markup-compatibility/2006" xmlns:p14="http://schemas.microsoft.com/office/powerpoint/2010/main">
    <mc:Choice Requires="p14">
      <p:transition spd="slow" p14:dur="2000" advTm="27834"/>
    </mc:Choice>
    <mc:Fallback xmlns="">
      <p:transition spd="slow" advTm="27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092891"/>
          </a:xfrm>
        </p:spPr>
        <p:txBody>
          <a:bodyPr>
            <a:normAutofit lnSpcReduction="10000"/>
          </a:bodyPr>
          <a:lstStyle/>
          <a:p>
            <a:r>
              <a:rPr lang="en-US" sz="1800" dirty="0"/>
              <a:t>Measuring financial performance is based on a given period and similar firms across the same industry or used to compare industries or sectors in aggregation.</a:t>
            </a:r>
          </a:p>
          <a:p>
            <a:pPr marL="109728" indent="0">
              <a:buNone/>
            </a:pPr>
            <a:endParaRPr lang="en-US" sz="1800" dirty="0"/>
          </a:p>
          <a:p>
            <a:r>
              <a:rPr lang="en-US" sz="1800" dirty="0"/>
              <a:t>the act of performing financial activities and indicates whether financial objectives are being accomplished. </a:t>
            </a:r>
          </a:p>
          <a:p>
            <a:endParaRPr lang="en-IN" sz="1800" dirty="0"/>
          </a:p>
          <a:p>
            <a:r>
              <a:rPr lang="en-US" sz="1800" dirty="0"/>
              <a:t>is required to maintain organization’s liquidity in day-to-day operation to ensure its smooth running and to meet its obligation.</a:t>
            </a:r>
          </a:p>
          <a:p>
            <a:endParaRPr lang="en-US" sz="1800" dirty="0"/>
          </a:p>
          <a:p>
            <a:r>
              <a:rPr lang="en-US" sz="1800" dirty="0"/>
              <a:t>Decisions which are based on finance performance analysis help the maximization of shareholders or owner’s wealth.</a:t>
            </a:r>
          </a:p>
          <a:p>
            <a:endParaRPr lang="en-IN" sz="1800" dirty="0"/>
          </a:p>
          <a:p>
            <a:r>
              <a:rPr lang="en-IN" sz="1800" dirty="0"/>
              <a:t>Adidas group and Puma </a:t>
            </a:r>
            <a:r>
              <a:rPr lang="en-US" sz="1800" dirty="0"/>
              <a:t>group financial reports ending December 2016 have been Analyzed.</a:t>
            </a:r>
          </a:p>
          <a:p>
            <a:endParaRPr lang="en-US" sz="1800" dirty="0"/>
          </a:p>
          <a:p>
            <a:r>
              <a:rPr lang="en-US" sz="1800" dirty="0"/>
              <a:t>Analysis is based on balance sheet and the income statement </a:t>
            </a:r>
            <a:endParaRPr lang="en-IN" sz="1800" dirty="0"/>
          </a:p>
        </p:txBody>
      </p:sp>
      <p:sp>
        <p:nvSpPr>
          <p:cNvPr id="3" name="Title 2"/>
          <p:cNvSpPr>
            <a:spLocks noGrp="1"/>
          </p:cNvSpPr>
          <p:nvPr>
            <p:ph type="title"/>
          </p:nvPr>
        </p:nvSpPr>
        <p:spPr>
          <a:xfrm>
            <a:off x="457200" y="152400"/>
            <a:ext cx="8153400" cy="609600"/>
          </a:xfrm>
        </p:spPr>
        <p:txBody>
          <a:bodyPr/>
          <a:lstStyle/>
          <a:p>
            <a:r>
              <a:rPr lang="en-IN" dirty="0"/>
              <a:t>Financial Performance</a:t>
            </a:r>
          </a:p>
        </p:txBody>
      </p:sp>
    </p:spTree>
    <p:extLst>
      <p:ext uri="{BB962C8B-B14F-4D97-AF65-F5344CB8AC3E}">
        <p14:creationId xmlns:p14="http://schemas.microsoft.com/office/powerpoint/2010/main" val="396865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76200" y="914400"/>
            <a:ext cx="8229600" cy="5287963"/>
          </a:xfrm>
        </p:spPr>
        <p:txBody>
          <a:bodyPr>
            <a:normAutofit/>
          </a:bodyPr>
          <a:lstStyle/>
          <a:p>
            <a:pPr>
              <a:lnSpc>
                <a:spcPct val="90000"/>
              </a:lnSpc>
            </a:pPr>
            <a:endParaRPr lang="en-US" sz="1800" dirty="0"/>
          </a:p>
          <a:p>
            <a:pPr>
              <a:lnSpc>
                <a:spcPct val="90000"/>
              </a:lnSpc>
            </a:pPr>
            <a:r>
              <a:rPr lang="en-US" sz="1800" dirty="0"/>
              <a:t>The purpose of the project is to analyze the comparative financial performance of Puma &amp; Adidas and conclude which company has a better market standing.</a:t>
            </a:r>
          </a:p>
          <a:p>
            <a:pPr>
              <a:lnSpc>
                <a:spcPct val="90000"/>
              </a:lnSpc>
            </a:pPr>
            <a:endParaRPr lang="en-US" sz="1800" dirty="0"/>
          </a:p>
          <a:p>
            <a:pPr marL="109728" indent="0">
              <a:lnSpc>
                <a:spcPct val="90000"/>
              </a:lnSpc>
              <a:buNone/>
            </a:pPr>
            <a:endParaRPr lang="en-US" sz="1800" dirty="0"/>
          </a:p>
          <a:p>
            <a:pPr>
              <a:lnSpc>
                <a:spcPct val="90000"/>
              </a:lnSpc>
            </a:pPr>
            <a:r>
              <a:rPr lang="en-US" sz="1800" dirty="0"/>
              <a:t>key ratios have been compared and analyzed for both the companies for the financial year 2016 -2015.</a:t>
            </a:r>
          </a:p>
          <a:p>
            <a:pPr>
              <a:lnSpc>
                <a:spcPct val="90000"/>
              </a:lnSpc>
            </a:pPr>
            <a:endParaRPr lang="en-US" sz="1800" dirty="0"/>
          </a:p>
          <a:p>
            <a:pPr>
              <a:lnSpc>
                <a:spcPct val="90000"/>
              </a:lnSpc>
            </a:pPr>
            <a:endParaRPr lang="en-US" sz="1800" dirty="0"/>
          </a:p>
          <a:p>
            <a:pPr>
              <a:lnSpc>
                <a:spcPct val="90000"/>
              </a:lnSpc>
            </a:pPr>
            <a:r>
              <a:rPr lang="en-US" sz="1800" dirty="0"/>
              <a:t>The ratios help us suggest appropriate recommendations to investors and creditors as to which company is better in terms of liquidity and profitability</a:t>
            </a:r>
          </a:p>
          <a:p>
            <a:pPr>
              <a:lnSpc>
                <a:spcPct val="90000"/>
              </a:lnSpc>
            </a:pPr>
            <a:endParaRPr lang="en-US" sz="1800" dirty="0"/>
          </a:p>
        </p:txBody>
      </p:sp>
      <p:sp>
        <p:nvSpPr>
          <p:cNvPr id="8194" name="Rectangle 2"/>
          <p:cNvSpPr>
            <a:spLocks noGrp="1" noChangeArrowheads="1"/>
          </p:cNvSpPr>
          <p:nvPr>
            <p:ph type="title"/>
          </p:nvPr>
        </p:nvSpPr>
        <p:spPr>
          <a:xfrm>
            <a:off x="457200" y="274638"/>
            <a:ext cx="8229600" cy="792162"/>
          </a:xfrm>
        </p:spPr>
        <p:txBody>
          <a:bodyPr>
            <a:normAutofit/>
          </a:bodyPr>
          <a:lstStyle/>
          <a:p>
            <a:r>
              <a:rPr lang="en-US" sz="3600" b="1" dirty="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458200" cy="5410200"/>
          </a:xfrm>
        </p:spPr>
        <p:txBody>
          <a:bodyPr/>
          <a:lstStyle/>
          <a:p>
            <a:r>
              <a:rPr lang="en-US" dirty="0"/>
              <a:t>The horizontal analysis is useful to see the impact of operational results on a company‘s financial condition over the review period.</a:t>
            </a:r>
          </a:p>
          <a:p>
            <a:endParaRPr lang="en-US" dirty="0"/>
          </a:p>
          <a:p>
            <a:r>
              <a:rPr lang="en-US" dirty="0"/>
              <a:t>Its is used to identify the changes in the amounts of corresponding financial statement items over a period</a:t>
            </a:r>
          </a:p>
          <a:p>
            <a:pPr marL="109728" indent="0">
              <a:buNone/>
            </a:pPr>
            <a:endParaRPr lang="en-US" dirty="0"/>
          </a:p>
          <a:p>
            <a:r>
              <a:rPr lang="en-US" dirty="0"/>
              <a:t>The analysis is based on two periods of accounts and earliest period is used as the base period after which all later periods are compared.</a:t>
            </a:r>
          </a:p>
          <a:p>
            <a:endParaRPr lang="en-US" dirty="0"/>
          </a:p>
          <a:p>
            <a:r>
              <a:rPr lang="en-US" dirty="0"/>
              <a:t>The based period amount is calculated as 100% and each following period is expressed as a percentage of the amount in the base year.</a:t>
            </a:r>
          </a:p>
          <a:p>
            <a:endParaRPr lang="en-US" dirty="0"/>
          </a:p>
          <a:p>
            <a:r>
              <a:rPr lang="en-US" dirty="0"/>
              <a:t>Its useful to see the impact of operational results on a company's financial condition over the review period.</a:t>
            </a:r>
          </a:p>
          <a:p>
            <a:endParaRPr lang="en-US" dirty="0"/>
          </a:p>
        </p:txBody>
      </p:sp>
      <p:sp>
        <p:nvSpPr>
          <p:cNvPr id="3" name="Title 2"/>
          <p:cNvSpPr>
            <a:spLocks noGrp="1"/>
          </p:cNvSpPr>
          <p:nvPr>
            <p:ph type="title"/>
          </p:nvPr>
        </p:nvSpPr>
        <p:spPr>
          <a:xfrm>
            <a:off x="457200" y="304800"/>
            <a:ext cx="8153400" cy="457200"/>
          </a:xfrm>
        </p:spPr>
        <p:txBody>
          <a:bodyPr>
            <a:normAutofit fontScale="90000"/>
          </a:bodyPr>
          <a:lstStyle/>
          <a:p>
            <a:r>
              <a:rPr lang="en-US" dirty="0">
                <a:effectLst/>
              </a:rPr>
              <a:t>Horizontal Analysis</a:t>
            </a:r>
            <a:br>
              <a:rPr lang="en-IN" dirty="0">
                <a:effectLst/>
              </a:rPr>
            </a:br>
            <a:endParaRPr lang="en-IN" dirty="0"/>
          </a:p>
        </p:txBody>
      </p:sp>
    </p:spTree>
    <p:extLst>
      <p:ext uri="{BB962C8B-B14F-4D97-AF65-F5344CB8AC3E}">
        <p14:creationId xmlns:p14="http://schemas.microsoft.com/office/powerpoint/2010/main" val="217823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609600"/>
            <a:ext cx="8534400" cy="5334000"/>
          </a:xfrm>
        </p:spPr>
        <p:txBody>
          <a:bodyPr/>
          <a:lstStyle/>
          <a:p>
            <a:r>
              <a:rPr lang="en-US" dirty="0"/>
              <a:t>Horizontal analysis done for balance sheet of financial year 2015 and 2016 gave us an insight about changes in Assets and liability standing of the companies</a:t>
            </a:r>
          </a:p>
          <a:p>
            <a:r>
              <a:rPr lang="en-US" dirty="0"/>
              <a:t>For Adidas, % change for Non-Current liability is negative, it had higher Non-current liability last year in comparison to the Current year which shows that it can pay off most of its Non-Current liabilities</a:t>
            </a:r>
          </a:p>
          <a:p>
            <a:r>
              <a:rPr lang="en-US" dirty="0"/>
              <a:t>Adidas has also significant % increase in Current asset and Stockholder equity but has incurred a greater % increase in its liabilities as compared to Puma. </a:t>
            </a:r>
          </a:p>
          <a:p>
            <a:endParaRPr lang="en-IN" dirty="0"/>
          </a:p>
        </p:txBody>
      </p:sp>
      <p:sp>
        <p:nvSpPr>
          <p:cNvPr id="3" name="Title 2"/>
          <p:cNvSpPr>
            <a:spLocks noGrp="1"/>
          </p:cNvSpPr>
          <p:nvPr>
            <p:ph type="title"/>
          </p:nvPr>
        </p:nvSpPr>
        <p:spPr>
          <a:xfrm>
            <a:off x="457200" y="152400"/>
            <a:ext cx="8153400" cy="457200"/>
          </a:xfrm>
        </p:spPr>
        <p:txBody>
          <a:bodyPr>
            <a:normAutofit fontScale="90000"/>
          </a:bodyPr>
          <a:lstStyle/>
          <a:p>
            <a:r>
              <a:rPr lang="en-IN" dirty="0"/>
              <a:t>Horizontal Analysis of Balance sheet</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981200" y="3304032"/>
            <a:ext cx="5038725" cy="2667635"/>
          </a:xfrm>
          <a:prstGeom prst="rect">
            <a:avLst/>
          </a:prstGeom>
          <a:ln>
            <a:solidFill>
              <a:schemeClr val="accent1"/>
            </a:solidFill>
          </a:ln>
        </p:spPr>
      </p:pic>
    </p:spTree>
    <p:extLst>
      <p:ext uri="{BB962C8B-B14F-4D97-AF65-F5344CB8AC3E}">
        <p14:creationId xmlns:p14="http://schemas.microsoft.com/office/powerpoint/2010/main" val="885448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685800"/>
            <a:ext cx="8686800" cy="5715000"/>
          </a:xfrm>
        </p:spPr>
        <p:txBody>
          <a:bodyPr/>
          <a:lstStyle/>
          <a:p>
            <a:r>
              <a:rPr lang="en-US" dirty="0"/>
              <a:t>Horizontal analysis has been done for income statement in financial year 2015 and 2016</a:t>
            </a:r>
          </a:p>
          <a:p>
            <a:r>
              <a:rPr lang="en-US" dirty="0"/>
              <a:t>Operating income of Adidas is higher than Puma.</a:t>
            </a:r>
          </a:p>
          <a:p>
            <a:r>
              <a:rPr lang="en-US" dirty="0"/>
              <a:t>For the previous period in case of Puma, for net sales change of 7.6% we get a net income change of 67.57%  	</a:t>
            </a:r>
            <a:endParaRPr lang="en-IN" dirty="0"/>
          </a:p>
          <a:p>
            <a:r>
              <a:rPr lang="en-US" dirty="0"/>
              <a:t>whereas in case of Adidas net sales change of 14.4% give net income of 49.41%</a:t>
            </a:r>
          </a:p>
          <a:p>
            <a:r>
              <a:rPr lang="en-US" dirty="0"/>
              <a:t>Gross Profit change for Puma is 7.54 whereas for Adidas it is 14.84</a:t>
            </a:r>
            <a:endParaRPr lang="en-IN" dirty="0"/>
          </a:p>
          <a:p>
            <a:endParaRPr lang="en-IN" dirty="0"/>
          </a:p>
        </p:txBody>
      </p:sp>
      <p:sp>
        <p:nvSpPr>
          <p:cNvPr id="3" name="Title 2"/>
          <p:cNvSpPr>
            <a:spLocks noGrp="1"/>
          </p:cNvSpPr>
          <p:nvPr>
            <p:ph type="title"/>
          </p:nvPr>
        </p:nvSpPr>
        <p:spPr>
          <a:xfrm>
            <a:off x="391510" y="152400"/>
            <a:ext cx="8153400" cy="533400"/>
          </a:xfrm>
        </p:spPr>
        <p:txBody>
          <a:bodyPr>
            <a:normAutofit fontScale="90000"/>
          </a:bodyPr>
          <a:lstStyle/>
          <a:p>
            <a:r>
              <a:rPr lang="en-IN" dirty="0"/>
              <a:t>Horizontal Analysis of Income statement</a:t>
            </a:r>
          </a:p>
        </p:txBody>
      </p:sp>
      <p:pic>
        <p:nvPicPr>
          <p:cNvPr id="5" name="Picture 4"/>
          <p:cNvPicPr/>
          <p:nvPr/>
        </p:nvPicPr>
        <p:blipFill>
          <a:blip r:embed="rId2"/>
          <a:stretch>
            <a:fillRect/>
          </a:stretch>
        </p:blipFill>
        <p:spPr>
          <a:xfrm>
            <a:off x="1981200" y="3429000"/>
            <a:ext cx="5583620" cy="2667000"/>
          </a:xfrm>
          <a:prstGeom prst="rect">
            <a:avLst/>
          </a:prstGeom>
          <a:ln>
            <a:solidFill>
              <a:schemeClr val="accent1"/>
            </a:solidFill>
          </a:ln>
        </p:spPr>
      </p:pic>
    </p:spTree>
    <p:extLst>
      <p:ext uri="{BB962C8B-B14F-4D97-AF65-F5344CB8AC3E}">
        <p14:creationId xmlns:p14="http://schemas.microsoft.com/office/powerpoint/2010/main" val="282995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It </a:t>
            </a:r>
            <a:r>
              <a:rPr lang="en-US" dirty="0"/>
              <a:t>is a comparative analysis of a financial statement where each line item on accounts is listed as a percentage of another item</a:t>
            </a:r>
          </a:p>
          <a:p>
            <a:endParaRPr lang="en-US" dirty="0"/>
          </a:p>
          <a:p>
            <a:r>
              <a:rPr lang="en-US" dirty="0"/>
              <a:t>One of the main advantages of this analysis is that the balance sheet can be easily compared to any size of organization</a:t>
            </a:r>
          </a:p>
          <a:p>
            <a:endParaRPr lang="en-US" dirty="0"/>
          </a:p>
          <a:p>
            <a:r>
              <a:rPr lang="en-US" dirty="0"/>
              <a:t>Will help understand the relative annual changes within one business. </a:t>
            </a:r>
          </a:p>
          <a:p>
            <a:endParaRPr lang="en-US" dirty="0"/>
          </a:p>
          <a:p>
            <a:r>
              <a:rPr lang="en-US" dirty="0"/>
              <a:t>One of main issues of using vertical analysis for balance sheet is what to use as the benchmark in the percentage calculation</a:t>
            </a:r>
          </a:p>
          <a:p>
            <a:endParaRPr lang="en-US" dirty="0"/>
          </a:p>
          <a:p>
            <a:r>
              <a:rPr lang="en-US" dirty="0"/>
              <a:t>The usual benchmarks are total asset or total liabilities when calculating assets and liability line item percentages</a:t>
            </a:r>
          </a:p>
          <a:p>
            <a:endParaRPr lang="en-US" dirty="0"/>
          </a:p>
          <a:p>
            <a:r>
              <a:rPr lang="en-US" dirty="0"/>
              <a:t>The total of all equity accounts when calculating all equity line item percentages. </a:t>
            </a:r>
            <a:endParaRPr lang="en-IN" dirty="0"/>
          </a:p>
          <a:p>
            <a:endParaRPr lang="en-IN" dirty="0"/>
          </a:p>
        </p:txBody>
      </p:sp>
      <p:sp>
        <p:nvSpPr>
          <p:cNvPr id="3" name="Title 2"/>
          <p:cNvSpPr>
            <a:spLocks noGrp="1"/>
          </p:cNvSpPr>
          <p:nvPr>
            <p:ph type="title"/>
          </p:nvPr>
        </p:nvSpPr>
        <p:spPr>
          <a:xfrm>
            <a:off x="381000" y="152400"/>
            <a:ext cx="8229600" cy="533400"/>
          </a:xfrm>
        </p:spPr>
        <p:txBody>
          <a:bodyPr>
            <a:normAutofit fontScale="90000"/>
          </a:bodyPr>
          <a:lstStyle/>
          <a:p>
            <a:r>
              <a:rPr lang="en-IN" dirty="0"/>
              <a:t>Vertical Analysis</a:t>
            </a:r>
          </a:p>
        </p:txBody>
      </p:sp>
    </p:spTree>
    <p:extLst>
      <p:ext uri="{BB962C8B-B14F-4D97-AF65-F5344CB8AC3E}">
        <p14:creationId xmlns:p14="http://schemas.microsoft.com/office/powerpoint/2010/main" val="311970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Adidas has incurred a very high percentage of current liability over the total liability compared to Puma as they are heavily investing in business expansion </a:t>
            </a:r>
          </a:p>
          <a:p>
            <a:pPr marL="109728" indent="0">
              <a:buNone/>
            </a:pPr>
            <a:endParaRPr lang="en-US" dirty="0"/>
          </a:p>
          <a:p>
            <a:r>
              <a:rPr lang="en-US" dirty="0"/>
              <a:t>Adidas has also invested 22% more on marketing than Puma.</a:t>
            </a:r>
          </a:p>
          <a:p>
            <a:pPr marL="109728" indent="0">
              <a:buNone/>
            </a:pPr>
            <a:endParaRPr lang="en-US" dirty="0"/>
          </a:p>
          <a:p>
            <a:r>
              <a:rPr lang="en-US" dirty="0"/>
              <a:t>Going forward Adidas has a promising working capital position and its ability to meet its near-term obligations from the investments made.</a:t>
            </a:r>
          </a:p>
          <a:p>
            <a:pPr marL="109728" indent="0">
              <a:buNone/>
            </a:pPr>
            <a:endParaRPr lang="en-US" dirty="0"/>
          </a:p>
          <a:p>
            <a:r>
              <a:rPr lang="en-US" dirty="0"/>
              <a:t>The analysis shows that the Puma’s current assets form 68.3% of its total assets; for Adidas we observe that it has</a:t>
            </a:r>
            <a:r>
              <a:rPr lang="en-US" b="1" dirty="0"/>
              <a:t> </a:t>
            </a:r>
            <a:r>
              <a:rPr lang="en-US" dirty="0"/>
              <a:t>58.55% higher the proportion of current assets in case to cover all current and non-current liabilities which is total 77.72%. </a:t>
            </a:r>
          </a:p>
          <a:p>
            <a:pPr marL="109728" indent="0">
              <a:buNone/>
            </a:pPr>
            <a:endParaRPr lang="en-US" dirty="0"/>
          </a:p>
          <a:p>
            <a:r>
              <a:rPr lang="en-US" dirty="0"/>
              <a:t>When it comes to Stockholders equity we see both Adidas and Puma has similar standup. </a:t>
            </a:r>
          </a:p>
          <a:p>
            <a:pPr marL="109728" indent="0">
              <a:buNone/>
            </a:pPr>
            <a:endParaRPr lang="en-IN" dirty="0"/>
          </a:p>
        </p:txBody>
      </p:sp>
      <p:sp>
        <p:nvSpPr>
          <p:cNvPr id="3" name="Title 2"/>
          <p:cNvSpPr>
            <a:spLocks noGrp="1"/>
          </p:cNvSpPr>
          <p:nvPr>
            <p:ph type="title"/>
          </p:nvPr>
        </p:nvSpPr>
        <p:spPr/>
        <p:txBody>
          <a:bodyPr>
            <a:normAutofit fontScale="90000"/>
          </a:bodyPr>
          <a:lstStyle/>
          <a:p>
            <a:r>
              <a:rPr lang="en-IN" dirty="0"/>
              <a:t>Vertical Analysis of Balance sheet</a:t>
            </a:r>
          </a:p>
        </p:txBody>
      </p:sp>
    </p:spTree>
    <p:extLst>
      <p:ext uri="{BB962C8B-B14F-4D97-AF65-F5344CB8AC3E}">
        <p14:creationId xmlns:p14="http://schemas.microsoft.com/office/powerpoint/2010/main" val="2249830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Vertical Analysis of Balance sheet for 2016</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17416" y="1447800"/>
            <a:ext cx="7137767" cy="3505380"/>
          </a:xfrm>
          <a:prstGeom prst="rect">
            <a:avLst/>
          </a:prstGeom>
          <a:ln>
            <a:solidFill>
              <a:schemeClr val="accent1"/>
            </a:solidFill>
          </a:ln>
        </p:spPr>
      </p:pic>
    </p:spTree>
    <p:extLst>
      <p:ext uri="{BB962C8B-B14F-4D97-AF65-F5344CB8AC3E}">
        <p14:creationId xmlns:p14="http://schemas.microsoft.com/office/powerpoint/2010/main" val="418389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Vertical Analysis of Income statement</a:t>
            </a:r>
          </a:p>
        </p:txBody>
      </p:sp>
      <p:sp>
        <p:nvSpPr>
          <p:cNvPr id="5" name="Content Placeholder 4"/>
          <p:cNvSpPr>
            <a:spLocks noGrp="1"/>
          </p:cNvSpPr>
          <p:nvPr>
            <p:ph idx="1"/>
          </p:nvPr>
        </p:nvSpPr>
        <p:spPr/>
        <p:txBody>
          <a:bodyPr/>
          <a:lstStyle/>
          <a:p>
            <a:r>
              <a:rPr lang="en-US" dirty="0"/>
              <a:t>On comparative study of Income statement, we see that both the companies have similar standup for all the metrics.</a:t>
            </a:r>
            <a:endParaRPr lang="en-IN" dirty="0"/>
          </a:p>
          <a:p>
            <a:endParaRPr lang="en-IN" dirty="0"/>
          </a:p>
        </p:txBody>
      </p:sp>
      <p:pic>
        <p:nvPicPr>
          <p:cNvPr id="6" name="Picture 5"/>
          <p:cNvPicPr/>
          <p:nvPr/>
        </p:nvPicPr>
        <p:blipFill>
          <a:blip r:embed="rId2"/>
          <a:stretch>
            <a:fillRect/>
          </a:stretch>
        </p:blipFill>
        <p:spPr>
          <a:xfrm>
            <a:off x="1066800" y="1676400"/>
            <a:ext cx="7086600" cy="3581400"/>
          </a:xfrm>
          <a:prstGeom prst="rect">
            <a:avLst/>
          </a:prstGeom>
          <a:ln>
            <a:solidFill>
              <a:schemeClr val="accent1"/>
            </a:solidFill>
          </a:ln>
        </p:spPr>
      </p:pic>
    </p:spTree>
    <p:extLst>
      <p:ext uri="{BB962C8B-B14F-4D97-AF65-F5344CB8AC3E}">
        <p14:creationId xmlns:p14="http://schemas.microsoft.com/office/powerpoint/2010/main" val="108270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Ratio analysis provides key indicators of organizational performance which will help to understand the organization financial results and trends over time</a:t>
            </a:r>
          </a:p>
          <a:p>
            <a:endParaRPr lang="en-US" dirty="0"/>
          </a:p>
          <a:p>
            <a:r>
              <a:rPr lang="en-US" dirty="0"/>
              <a:t>The ratio analysis reveals valuable information about organization’s financial attributes</a:t>
            </a:r>
          </a:p>
          <a:p>
            <a:endParaRPr lang="en-US" dirty="0"/>
          </a:p>
          <a:p>
            <a:r>
              <a:rPr lang="en-US" dirty="0"/>
              <a:t>it helps to compare organization’s ratio with prior periods, competitor or industry average,</a:t>
            </a:r>
          </a:p>
          <a:p>
            <a:endParaRPr lang="en-US" dirty="0"/>
          </a:p>
          <a:p>
            <a:r>
              <a:rPr lang="en-US" dirty="0"/>
              <a:t>Summarizing quite complex accounting details into a relatively small number of key indicators is one of main reasons to calculate ratio</a:t>
            </a:r>
          </a:p>
          <a:p>
            <a:endParaRPr lang="en-US" dirty="0"/>
          </a:p>
          <a:p>
            <a:r>
              <a:rPr lang="en-US" dirty="0"/>
              <a:t>it is important to identify the objective of the finance report before calculating the ratios for generates useful data</a:t>
            </a:r>
            <a:endParaRPr lang="en-IN" dirty="0"/>
          </a:p>
        </p:txBody>
      </p:sp>
      <p:sp>
        <p:nvSpPr>
          <p:cNvPr id="3" name="Title 2"/>
          <p:cNvSpPr>
            <a:spLocks noGrp="1"/>
          </p:cNvSpPr>
          <p:nvPr>
            <p:ph type="title"/>
          </p:nvPr>
        </p:nvSpPr>
        <p:spPr/>
        <p:txBody>
          <a:bodyPr>
            <a:normAutofit fontScale="90000"/>
          </a:bodyPr>
          <a:lstStyle/>
          <a:p>
            <a:r>
              <a:rPr lang="en-US" dirty="0">
                <a:effectLst/>
              </a:rPr>
              <a:t>FINANCIAL RATIOS ANALYSIS</a:t>
            </a:r>
            <a:endParaRPr lang="en-IN" dirty="0"/>
          </a:p>
        </p:txBody>
      </p:sp>
    </p:spTree>
    <p:extLst>
      <p:ext uri="{BB962C8B-B14F-4D97-AF65-F5344CB8AC3E}">
        <p14:creationId xmlns:p14="http://schemas.microsoft.com/office/powerpoint/2010/main" val="187150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b="1" dirty="0"/>
              <a:t>Liquidity ratios: Current ratio</a:t>
            </a:r>
          </a:p>
        </p:txBody>
      </p:sp>
      <p:sp>
        <p:nvSpPr>
          <p:cNvPr id="3" name="Content Placeholder 2"/>
          <p:cNvSpPr>
            <a:spLocks noGrp="1"/>
          </p:cNvSpPr>
          <p:nvPr>
            <p:ph idx="1"/>
          </p:nvPr>
        </p:nvSpPr>
        <p:spPr>
          <a:xfrm>
            <a:off x="381000" y="761999"/>
            <a:ext cx="8610600" cy="5551805"/>
          </a:xfrm>
        </p:spPr>
        <p:txBody>
          <a:bodyPr/>
          <a:lstStyle/>
          <a:p>
            <a:r>
              <a:rPr lang="en-US" dirty="0"/>
              <a:t>Liquidity ratios measure a company's ability to pay debt obligations and its margin of safety through the calculation of metrics.</a:t>
            </a:r>
          </a:p>
          <a:p>
            <a:r>
              <a:rPr lang="en-US" dirty="0"/>
              <a:t>Current liabilities are analyzed in relation to liquid assets to evaluate the coverage of short term debts in an emergency.</a:t>
            </a:r>
          </a:p>
          <a:p>
            <a:r>
              <a:rPr lang="en-US" dirty="0"/>
              <a:t>Puma has ratio over 1.0 for both the years, it has more short-term assets than short-term debts.</a:t>
            </a:r>
          </a:p>
          <a:p>
            <a:r>
              <a:rPr lang="en-US" dirty="0"/>
              <a:t>But Adidas’ current ratio is less than 1.0 for 2016, it means it could be vulnerable to unexpected bumps in the economy or business climate. </a:t>
            </a:r>
            <a:endParaRPr lang="en-IN" dirty="0"/>
          </a:p>
          <a:p>
            <a:endParaRPr lang="en-US" dirty="0"/>
          </a:p>
          <a:p>
            <a:endParaRPr lang="en-US" dirty="0"/>
          </a:p>
          <a:p>
            <a:endParaRPr lang="en-IN"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981200" y="3276600"/>
            <a:ext cx="4876800" cy="2895600"/>
          </a:xfrm>
          <a:prstGeom prst="rect">
            <a:avLst/>
          </a:prstGeom>
          <a:ln>
            <a:solidFill>
              <a:schemeClr val="accent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762000"/>
            <a:ext cx="8610600" cy="5562600"/>
          </a:xfrm>
        </p:spPr>
        <p:txBody>
          <a:bodyPr/>
          <a:lstStyle/>
          <a:p>
            <a:r>
              <a:rPr lang="en-IN" dirty="0"/>
              <a:t>The Quick ratio </a:t>
            </a:r>
            <a:r>
              <a:rPr lang="en-US" dirty="0"/>
              <a:t>a measure of how well a company can meet its short-term financial liabilities. </a:t>
            </a:r>
          </a:p>
          <a:p>
            <a:r>
              <a:rPr lang="en-US" dirty="0"/>
              <a:t>The quick ratio only considers those assets that could be used to pay short-term debts today. </a:t>
            </a:r>
          </a:p>
          <a:p>
            <a:r>
              <a:rPr lang="en-US" dirty="0"/>
              <a:t>We notice that Puma has consistently maintained its Quick ratio above while Adidas has ratio less than 1 for both the years that infers it currently can’t payback its current liabilities.</a:t>
            </a:r>
          </a:p>
          <a:p>
            <a:endParaRPr lang="en-US" dirty="0"/>
          </a:p>
          <a:p>
            <a:endParaRPr lang="en-IN" dirty="0"/>
          </a:p>
          <a:p>
            <a:endParaRPr lang="en-IN" dirty="0"/>
          </a:p>
        </p:txBody>
      </p:sp>
      <p:sp>
        <p:nvSpPr>
          <p:cNvPr id="3" name="Title 2"/>
          <p:cNvSpPr>
            <a:spLocks noGrp="1"/>
          </p:cNvSpPr>
          <p:nvPr>
            <p:ph type="title"/>
          </p:nvPr>
        </p:nvSpPr>
        <p:spPr/>
        <p:txBody>
          <a:bodyPr>
            <a:normAutofit fontScale="90000"/>
          </a:bodyPr>
          <a:lstStyle/>
          <a:p>
            <a:r>
              <a:rPr lang="en-US" dirty="0"/>
              <a:t>Liquidity ratios: Quick ratio</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4792" y="2971800"/>
            <a:ext cx="5398008" cy="3087624"/>
          </a:xfrm>
          <a:prstGeom prst="rect">
            <a:avLst/>
          </a:prstGeom>
          <a:ln>
            <a:solidFill>
              <a:schemeClr val="accent1"/>
            </a:solidFill>
          </a:ln>
        </p:spPr>
      </p:pic>
    </p:spTree>
    <p:extLst>
      <p:ext uri="{BB962C8B-B14F-4D97-AF65-F5344CB8AC3E}">
        <p14:creationId xmlns:p14="http://schemas.microsoft.com/office/powerpoint/2010/main" val="82531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a:bodyPr>
          <a:lstStyle/>
          <a:p>
            <a:r>
              <a:rPr lang="en-IN" sz="1800" dirty="0"/>
              <a:t>developed the finest iconic footwear, apparel and accessories capable of pushing sport and fashion forward for past 80 years</a:t>
            </a:r>
          </a:p>
          <a:p>
            <a:endParaRPr lang="en-IN" sz="1800" dirty="0"/>
          </a:p>
          <a:p>
            <a:r>
              <a:rPr lang="en-IN" sz="1800" dirty="0"/>
              <a:t>World extends across Football, Running, Training, Fitness, Golf, Motorsports and design</a:t>
            </a:r>
          </a:p>
          <a:p>
            <a:pPr marL="109728" indent="0">
              <a:buNone/>
            </a:pPr>
            <a:endParaRPr lang="en-IN" sz="1800" dirty="0"/>
          </a:p>
          <a:p>
            <a:r>
              <a:rPr lang="en-IN" sz="1800" dirty="0"/>
              <a:t>collaborations with icons such as Rihanna and David Beckham.</a:t>
            </a:r>
          </a:p>
          <a:p>
            <a:endParaRPr lang="en-IN" sz="1800" dirty="0"/>
          </a:p>
          <a:p>
            <a:r>
              <a:rPr lang="en-IN" sz="1800" dirty="0"/>
              <a:t>impact is instantly felt in the undeniable innovation they have brought to sport, fashion and culture</a:t>
            </a:r>
          </a:p>
          <a:p>
            <a:endParaRPr lang="en-IN" sz="1800" dirty="0"/>
          </a:p>
          <a:p>
            <a:endParaRPr lang="en-IN" sz="1800" dirty="0"/>
          </a:p>
        </p:txBody>
      </p:sp>
      <p:sp>
        <p:nvSpPr>
          <p:cNvPr id="3" name="Title 2"/>
          <p:cNvSpPr>
            <a:spLocks noGrp="1"/>
          </p:cNvSpPr>
          <p:nvPr>
            <p:ph type="title"/>
          </p:nvPr>
        </p:nvSpPr>
        <p:spPr>
          <a:xfrm>
            <a:off x="457200" y="76200"/>
            <a:ext cx="8229600" cy="914400"/>
          </a:xfrm>
        </p:spPr>
        <p:txBody>
          <a:bodyPr>
            <a:normAutofit/>
          </a:bodyPr>
          <a:lstStyle/>
          <a:p>
            <a:r>
              <a:rPr lang="en-US" sz="3600" dirty="0">
                <a:effectLst/>
              </a:rPr>
              <a:t>Background of the organizations </a:t>
            </a:r>
            <a:endParaRPr lang="en-IN" sz="3600" dirty="0"/>
          </a:p>
        </p:txBody>
      </p:sp>
    </p:spTree>
    <p:extLst>
      <p:ext uri="{BB962C8B-B14F-4D97-AF65-F5344CB8AC3E}">
        <p14:creationId xmlns:p14="http://schemas.microsoft.com/office/powerpoint/2010/main" val="341654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762000"/>
            <a:ext cx="8610600" cy="5410200"/>
          </a:xfrm>
        </p:spPr>
        <p:txBody>
          <a:bodyPr/>
          <a:lstStyle/>
          <a:p>
            <a:r>
              <a:rPr lang="en-US" dirty="0"/>
              <a:t>They are financial metrics used to assess a business's ability to generate earnings compared to its expenses and other relevant costs incurred during a specific period of time.</a:t>
            </a:r>
          </a:p>
          <a:p>
            <a:endParaRPr lang="en-US" dirty="0"/>
          </a:p>
          <a:p>
            <a:r>
              <a:rPr lang="en-US" dirty="0"/>
              <a:t>A higher value relative to a competitor's ratio or relative to the same ratio from a previous period indicates that the company is doing well.</a:t>
            </a:r>
          </a:p>
          <a:p>
            <a:endParaRPr lang="en-IN" b="1" dirty="0"/>
          </a:p>
          <a:p>
            <a:r>
              <a:rPr lang="en-IN" dirty="0"/>
              <a:t>The profitability ratios considered for the comparison between Adidas and Puma are:</a:t>
            </a:r>
          </a:p>
          <a:p>
            <a:pPr lvl="1"/>
            <a:r>
              <a:rPr lang="en-US" dirty="0"/>
              <a:t>1 Return on Assets (ROA)</a:t>
            </a:r>
          </a:p>
          <a:p>
            <a:pPr lvl="1"/>
            <a:r>
              <a:rPr lang="en-US" dirty="0"/>
              <a:t>2 Return on Equity (ROE)</a:t>
            </a:r>
          </a:p>
          <a:p>
            <a:pPr lvl="1"/>
            <a:r>
              <a:rPr lang="en-US" dirty="0"/>
              <a:t>3 Gross Margin </a:t>
            </a:r>
          </a:p>
          <a:p>
            <a:pPr lvl="1"/>
            <a:r>
              <a:rPr lang="en-US" dirty="0"/>
              <a:t>4 Earnings per Share   </a:t>
            </a:r>
          </a:p>
          <a:p>
            <a:pPr marL="452628" indent="-342900">
              <a:buFont typeface="+mj-lt"/>
              <a:buAutoNum type="arabicPeriod"/>
            </a:pPr>
            <a:endParaRPr lang="en-IN" dirty="0"/>
          </a:p>
        </p:txBody>
      </p:sp>
      <p:sp>
        <p:nvSpPr>
          <p:cNvPr id="3" name="Title 2"/>
          <p:cNvSpPr>
            <a:spLocks noGrp="1"/>
          </p:cNvSpPr>
          <p:nvPr>
            <p:ph type="title"/>
          </p:nvPr>
        </p:nvSpPr>
        <p:spPr/>
        <p:txBody>
          <a:bodyPr>
            <a:normAutofit fontScale="90000"/>
          </a:bodyPr>
          <a:lstStyle/>
          <a:p>
            <a:r>
              <a:rPr lang="en-US" dirty="0">
                <a:effectLst/>
              </a:rPr>
              <a:t>Profitability Ratios</a:t>
            </a:r>
            <a:endParaRPr lang="en-IN" dirty="0"/>
          </a:p>
        </p:txBody>
      </p:sp>
    </p:spTree>
    <p:extLst>
      <p:ext uri="{BB962C8B-B14F-4D97-AF65-F5344CB8AC3E}">
        <p14:creationId xmlns:p14="http://schemas.microsoft.com/office/powerpoint/2010/main" val="878972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Return on Assets (ROA) tells how good the company is at using its assets to make money.</a:t>
            </a:r>
          </a:p>
          <a:p>
            <a:r>
              <a:rPr lang="en-US" dirty="0"/>
              <a:t>Adidas has a higher ROA for both the years which shows it is more efficient in its asset management in comparison to Puma.</a:t>
            </a:r>
          </a:p>
          <a:p>
            <a:r>
              <a:rPr lang="en-US" dirty="0"/>
              <a:t>Return on Equity (ROE) tells you how good a company is at rewarding its shareholders for their </a:t>
            </a:r>
            <a:r>
              <a:rPr lang="en-IN" dirty="0"/>
              <a:t>investments.</a:t>
            </a:r>
          </a:p>
          <a:p>
            <a:r>
              <a:rPr lang="en-US" dirty="0"/>
              <a:t>Adidas has clearly a better Return on Equity than Puma, it has money from stakeholders to generate profit and grow the company.</a:t>
            </a:r>
          </a:p>
          <a:p>
            <a:endParaRPr lang="en-US" dirty="0"/>
          </a:p>
          <a:p>
            <a:endParaRPr lang="en-IN" dirty="0"/>
          </a:p>
          <a:p>
            <a:endParaRPr lang="en-IN" dirty="0"/>
          </a:p>
        </p:txBody>
      </p:sp>
      <p:sp>
        <p:nvSpPr>
          <p:cNvPr id="3" name="Title 2"/>
          <p:cNvSpPr>
            <a:spLocks noGrp="1"/>
          </p:cNvSpPr>
          <p:nvPr>
            <p:ph type="title"/>
          </p:nvPr>
        </p:nvSpPr>
        <p:spPr/>
        <p:txBody>
          <a:bodyPr>
            <a:normAutofit fontScale="90000"/>
          </a:bodyPr>
          <a:lstStyle/>
          <a:p>
            <a:r>
              <a:rPr lang="en-US" dirty="0">
                <a:effectLst/>
              </a:rPr>
              <a:t>Profitability Ratios: ROA &amp; ROE</a:t>
            </a:r>
            <a:endParaRPr lang="en-IN"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953000" y="3352799"/>
            <a:ext cx="4083685" cy="2427605"/>
          </a:xfrm>
          <a:prstGeom prst="rect">
            <a:avLst/>
          </a:prstGeom>
          <a:ln>
            <a:solidFill>
              <a:schemeClr val="accent1"/>
            </a:solidFill>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18744" y="3352800"/>
            <a:ext cx="4114800" cy="2427605"/>
          </a:xfrm>
          <a:prstGeom prst="rect">
            <a:avLst/>
          </a:prstGeom>
          <a:ln>
            <a:solidFill>
              <a:schemeClr val="accent1"/>
            </a:solidFill>
          </a:ln>
        </p:spPr>
      </p:pic>
    </p:spTree>
    <p:extLst>
      <p:ext uri="{BB962C8B-B14F-4D97-AF65-F5344CB8AC3E}">
        <p14:creationId xmlns:p14="http://schemas.microsoft.com/office/powerpoint/2010/main" val="397893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Gross Margin calculates how much of a company's total sales flow through to the bottom line.</a:t>
            </a:r>
          </a:p>
          <a:p>
            <a:r>
              <a:rPr lang="en-US" dirty="0"/>
              <a:t>Puma has consistently maintained its Gross Margin for past 2 years at around 45% whereas Adidas has maintained it around 48%. </a:t>
            </a:r>
          </a:p>
          <a:p>
            <a:r>
              <a:rPr lang="en-US" dirty="0"/>
              <a:t>There is no significant difference between the two companies and both are efficient in retaining money after sales to cover other operating expenses</a:t>
            </a:r>
            <a:endParaRPr lang="en-IN" dirty="0"/>
          </a:p>
        </p:txBody>
      </p:sp>
      <p:sp>
        <p:nvSpPr>
          <p:cNvPr id="3" name="Title 2"/>
          <p:cNvSpPr>
            <a:spLocks noGrp="1"/>
          </p:cNvSpPr>
          <p:nvPr>
            <p:ph type="title"/>
          </p:nvPr>
        </p:nvSpPr>
        <p:spPr/>
        <p:txBody>
          <a:bodyPr>
            <a:normAutofit fontScale="90000"/>
          </a:bodyPr>
          <a:lstStyle/>
          <a:p>
            <a:r>
              <a:rPr lang="en-US" dirty="0">
                <a:effectLst/>
              </a:rPr>
              <a:t>Profitability Ratios: Gross Margin</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62200" y="2895600"/>
            <a:ext cx="4267200" cy="2667000"/>
          </a:xfrm>
          <a:prstGeom prst="rect">
            <a:avLst/>
          </a:prstGeom>
          <a:ln>
            <a:solidFill>
              <a:schemeClr val="accent1"/>
            </a:solidFill>
          </a:ln>
        </p:spPr>
      </p:pic>
    </p:spTree>
    <p:extLst>
      <p:ext uri="{BB962C8B-B14F-4D97-AF65-F5344CB8AC3E}">
        <p14:creationId xmlns:p14="http://schemas.microsoft.com/office/powerpoint/2010/main" val="661715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earning per share ratio indicates the amount of company’s profit allocated each outstanding share of common stock</a:t>
            </a:r>
          </a:p>
          <a:p>
            <a:r>
              <a:rPr lang="en-US" dirty="0"/>
              <a:t>Indicating high amount of earning per share ratio signals potential of generating a significant dividend for investors.</a:t>
            </a:r>
            <a:endParaRPr lang="en-IN" dirty="0"/>
          </a:p>
          <a:p>
            <a:r>
              <a:rPr lang="en-US" dirty="0"/>
              <a:t>The improvement in the financial result and the lower tax rate contributed to the increase in consolidated net earnings of Puma.</a:t>
            </a:r>
          </a:p>
          <a:p>
            <a:r>
              <a:rPr lang="en-US" dirty="0"/>
              <a:t>As a result, both earnings per share and diluted earnings per share rose by 68.0 % to € 4.17 in comparison to € 2.48 in the previous year</a:t>
            </a:r>
          </a:p>
          <a:p>
            <a:endParaRPr lang="en-IN" dirty="0"/>
          </a:p>
        </p:txBody>
      </p:sp>
      <p:sp>
        <p:nvSpPr>
          <p:cNvPr id="3" name="Title 2"/>
          <p:cNvSpPr>
            <a:spLocks noGrp="1"/>
          </p:cNvSpPr>
          <p:nvPr>
            <p:ph type="title"/>
          </p:nvPr>
        </p:nvSpPr>
        <p:spPr/>
        <p:txBody>
          <a:bodyPr>
            <a:normAutofit fontScale="90000"/>
          </a:bodyPr>
          <a:lstStyle/>
          <a:p>
            <a:r>
              <a:rPr lang="en-US" dirty="0">
                <a:effectLst/>
              </a:rPr>
              <a:t>Profitability Ratios: Earnings per Share</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38400" y="3276600"/>
            <a:ext cx="4191000" cy="2743200"/>
          </a:xfrm>
          <a:prstGeom prst="rect">
            <a:avLst/>
          </a:prstGeom>
          <a:ln>
            <a:solidFill>
              <a:schemeClr val="accent1"/>
            </a:solidFill>
          </a:ln>
        </p:spPr>
      </p:pic>
    </p:spTree>
    <p:extLst>
      <p:ext uri="{BB962C8B-B14F-4D97-AF65-F5344CB8AC3E}">
        <p14:creationId xmlns:p14="http://schemas.microsoft.com/office/powerpoint/2010/main" val="2130266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Gives investors insight into how efficiently a business is employing resources invested in fixed assets and working capital.</a:t>
            </a:r>
          </a:p>
          <a:p>
            <a:r>
              <a:rPr lang="en-US" dirty="0"/>
              <a:t>Can also be a reflection of how effective a company's management is. </a:t>
            </a:r>
          </a:p>
          <a:p>
            <a:r>
              <a:rPr lang="en-US" dirty="0"/>
              <a:t>Like Return on Assets, The Asset Turnover Ratio tells you how good the company is at using its assets to make products to sell.</a:t>
            </a:r>
          </a:p>
          <a:p>
            <a:r>
              <a:rPr lang="en-US" dirty="0"/>
              <a:t> We see no difference between the ratios of both the companies is same and are using their assets competently</a:t>
            </a:r>
            <a:endParaRPr lang="en-IN"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3" name="Title 2"/>
          <p:cNvSpPr>
            <a:spLocks noGrp="1"/>
          </p:cNvSpPr>
          <p:nvPr>
            <p:ph type="title"/>
          </p:nvPr>
        </p:nvSpPr>
        <p:spPr/>
        <p:txBody>
          <a:bodyPr>
            <a:normAutofit fontScale="90000"/>
          </a:bodyPr>
          <a:lstStyle/>
          <a:p>
            <a:r>
              <a:rPr lang="en-US" dirty="0">
                <a:effectLst/>
              </a:rPr>
              <a:t>Efficiency Ratios: Asset Turnover Ratio</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86000" y="2996184"/>
            <a:ext cx="4953000" cy="2971800"/>
          </a:xfrm>
          <a:prstGeom prst="rect">
            <a:avLst/>
          </a:prstGeom>
          <a:ln>
            <a:solidFill>
              <a:schemeClr val="accent1"/>
            </a:solidFill>
          </a:ln>
        </p:spPr>
      </p:pic>
    </p:spTree>
    <p:extLst>
      <p:ext uri="{BB962C8B-B14F-4D97-AF65-F5344CB8AC3E}">
        <p14:creationId xmlns:p14="http://schemas.microsoft.com/office/powerpoint/2010/main" val="419003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Price ratios are used to get an idea of whether a stock’s price is reasonable or not. </a:t>
            </a:r>
          </a:p>
          <a:p>
            <a:r>
              <a:rPr lang="en-US" dirty="0"/>
              <a:t>Are easy to use and generally pretty intuitive.</a:t>
            </a:r>
          </a:p>
          <a:p>
            <a:r>
              <a:rPr lang="en-US" dirty="0"/>
              <a:t>Price ratios are "relative" metrics</a:t>
            </a:r>
          </a:p>
          <a:p>
            <a:r>
              <a:rPr lang="en-US" dirty="0"/>
              <a:t>The price-earnings ratio indicates the dollar amount an investor can expect to invest in a company in order to receive one dollar of that company’s earnings. </a:t>
            </a:r>
            <a:endParaRPr lang="en-IN" u="sng" dirty="0"/>
          </a:p>
          <a:p>
            <a:r>
              <a:rPr lang="en-US" dirty="0"/>
              <a:t>Adidas Price per Earning has decreased by 25% since past year but it is still overpriced in comparison to Puma’ stocks.</a:t>
            </a:r>
          </a:p>
          <a:p>
            <a:endParaRPr lang="en-IN" dirty="0"/>
          </a:p>
          <a:p>
            <a:endParaRPr lang="en-IN" dirty="0"/>
          </a:p>
        </p:txBody>
      </p:sp>
      <p:sp>
        <p:nvSpPr>
          <p:cNvPr id="3" name="Title 2"/>
          <p:cNvSpPr>
            <a:spLocks noGrp="1"/>
          </p:cNvSpPr>
          <p:nvPr>
            <p:ph type="title"/>
          </p:nvPr>
        </p:nvSpPr>
        <p:spPr/>
        <p:txBody>
          <a:bodyPr>
            <a:normAutofit fontScale="90000"/>
          </a:bodyPr>
          <a:lstStyle/>
          <a:p>
            <a:r>
              <a:rPr lang="en-US" dirty="0">
                <a:effectLst/>
              </a:rPr>
              <a:t>Price Ratio: Price-to-Earnings Ratio (P/E)</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590800" y="3581400"/>
            <a:ext cx="3871659" cy="2362200"/>
          </a:xfrm>
          <a:prstGeom prst="rect">
            <a:avLst/>
          </a:prstGeom>
          <a:ln>
            <a:solidFill>
              <a:schemeClr val="accent1"/>
            </a:solidFill>
          </a:ln>
        </p:spPr>
      </p:pic>
    </p:spTree>
    <p:extLst>
      <p:ext uri="{BB962C8B-B14F-4D97-AF65-F5344CB8AC3E}">
        <p14:creationId xmlns:p14="http://schemas.microsoft.com/office/powerpoint/2010/main" val="1036204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They measure the overall debt load of a company and compare it with the assets or equity.</a:t>
            </a:r>
          </a:p>
          <a:p>
            <a:r>
              <a:rPr lang="en-US" dirty="0"/>
              <a:t>looks at how much capital comes in the form of debt (loans) or assesses the ability of a company to meet its financial obligations. </a:t>
            </a:r>
          </a:p>
          <a:p>
            <a:r>
              <a:rPr lang="en-US" dirty="0"/>
              <a:t>This measurement is important for investors to understand how risky the capital structure of a company and if it is worth investing in.</a:t>
            </a:r>
          </a:p>
          <a:p>
            <a:r>
              <a:rPr lang="en-US" dirty="0"/>
              <a:t>For both the years, Puma and Adidas have consistent leverage ratio. </a:t>
            </a:r>
            <a:endParaRPr lang="en-IN" dirty="0"/>
          </a:p>
          <a:p>
            <a:endParaRPr lang="en-IN" dirty="0"/>
          </a:p>
        </p:txBody>
      </p:sp>
      <p:sp>
        <p:nvSpPr>
          <p:cNvPr id="3" name="Title 2"/>
          <p:cNvSpPr>
            <a:spLocks noGrp="1"/>
          </p:cNvSpPr>
          <p:nvPr>
            <p:ph type="title"/>
          </p:nvPr>
        </p:nvSpPr>
        <p:spPr/>
        <p:txBody>
          <a:bodyPr>
            <a:normAutofit fontScale="90000"/>
          </a:bodyPr>
          <a:lstStyle/>
          <a:p>
            <a:r>
              <a:rPr lang="en-US" dirty="0">
                <a:effectLst/>
              </a:rPr>
              <a:t>Financial leverage ratios </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62200" y="3124200"/>
            <a:ext cx="4419600" cy="2743200"/>
          </a:xfrm>
          <a:prstGeom prst="rect">
            <a:avLst/>
          </a:prstGeom>
          <a:ln>
            <a:solidFill>
              <a:schemeClr val="accent1"/>
            </a:solidFill>
          </a:ln>
        </p:spPr>
      </p:pic>
    </p:spTree>
    <p:extLst>
      <p:ext uri="{BB962C8B-B14F-4D97-AF65-F5344CB8AC3E}">
        <p14:creationId xmlns:p14="http://schemas.microsoft.com/office/powerpoint/2010/main" val="1615557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Analysis of financial statements gave </a:t>
            </a:r>
            <a:r>
              <a:rPr lang="en-US" dirty="0"/>
              <a:t>an insight about the financial standing of Puma and Adidas for 2016.</a:t>
            </a:r>
          </a:p>
          <a:p>
            <a:r>
              <a:rPr lang="en-US" dirty="0"/>
              <a:t>Using Earnings, revenues, liabilities &amp; Financial health ratios of both the companies we an in depth view of the overall financial standup of both the companies.</a:t>
            </a:r>
          </a:p>
          <a:p>
            <a:r>
              <a:rPr lang="en-US" dirty="0"/>
              <a:t>From the balance sheet we noticed that assets are increasing for both the firms and there are no significant differences.</a:t>
            </a:r>
          </a:p>
          <a:p>
            <a:r>
              <a:rPr lang="en-US" dirty="0"/>
              <a:t>but when we analyzed the current liability, Adidas has higher liabilities to pay off. </a:t>
            </a:r>
          </a:p>
          <a:p>
            <a:r>
              <a:rPr lang="en-US" dirty="0"/>
              <a:t>From a creditors perspective and by analyzing the past years’ financial metrics, it is evident that Puma has been a stable player as compared to Adidas.</a:t>
            </a:r>
          </a:p>
          <a:p>
            <a:r>
              <a:rPr lang="en-US" dirty="0"/>
              <a:t>Hence, it is more likely to receive the returns from the company and it seems to be less risky from creditors perspective.</a:t>
            </a:r>
            <a:endParaRPr lang="en-IN" b="1" dirty="0"/>
          </a:p>
          <a:p>
            <a:endParaRPr lang="en-IN" dirty="0"/>
          </a:p>
        </p:txBody>
      </p:sp>
      <p:sp>
        <p:nvSpPr>
          <p:cNvPr id="3" name="Title 2"/>
          <p:cNvSpPr>
            <a:spLocks noGrp="1"/>
          </p:cNvSpPr>
          <p:nvPr>
            <p:ph type="title"/>
          </p:nvPr>
        </p:nvSpPr>
        <p:spPr/>
        <p:txBody>
          <a:bodyPr>
            <a:normAutofit fontScale="90000"/>
          </a:bodyPr>
          <a:lstStyle/>
          <a:p>
            <a:r>
              <a:rPr lang="en-US" dirty="0">
                <a:effectLst/>
              </a:rPr>
              <a:t>CREDITORS DECISION METRICS</a:t>
            </a:r>
            <a:endParaRPr lang="en-IN" dirty="0"/>
          </a:p>
        </p:txBody>
      </p:sp>
    </p:spTree>
    <p:extLst>
      <p:ext uri="{BB962C8B-B14F-4D97-AF65-F5344CB8AC3E}">
        <p14:creationId xmlns:p14="http://schemas.microsoft.com/office/powerpoint/2010/main" val="3908962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Investors are concerned with how their money would be spent in generating profit in sales and how their Return on Investment from the company would increase via share price and dividends.</a:t>
            </a:r>
          </a:p>
          <a:p>
            <a:r>
              <a:rPr lang="en-US" dirty="0"/>
              <a:t>The overall Profit of the company, Earnings per Share, Gross Margin and Return on Equity suggest that Adidas is more profitable and attractive to potential investors who are looking to increase their capital gains</a:t>
            </a:r>
          </a:p>
          <a:p>
            <a:r>
              <a:rPr lang="en-US" dirty="0"/>
              <a:t>The stocks of Adidas have been consistently overweight for past three months, recommending us to invest in them whereas Puma’s stock were on hold for two consecutive months before turning overweight for the current month.</a:t>
            </a:r>
          </a:p>
          <a:p>
            <a:r>
              <a:rPr lang="en-US" dirty="0"/>
              <a:t>The price per earnings ratio of Adidas is 93% greater than Puma for 2016.</a:t>
            </a:r>
          </a:p>
          <a:p>
            <a:r>
              <a:rPr lang="en-US" dirty="0"/>
              <a:t>Though the Earnings per Share of Puma is higher, but Adidas is also showing significant growth since last year. </a:t>
            </a:r>
            <a:endParaRPr lang="en-IN" b="1" dirty="0"/>
          </a:p>
          <a:p>
            <a:pPr marL="109728" indent="0">
              <a:buNone/>
            </a:pPr>
            <a:endParaRPr lang="en-IN" dirty="0"/>
          </a:p>
        </p:txBody>
      </p:sp>
      <p:sp>
        <p:nvSpPr>
          <p:cNvPr id="3" name="Title 2"/>
          <p:cNvSpPr>
            <a:spLocks noGrp="1"/>
          </p:cNvSpPr>
          <p:nvPr>
            <p:ph type="title"/>
          </p:nvPr>
        </p:nvSpPr>
        <p:spPr/>
        <p:txBody>
          <a:bodyPr>
            <a:normAutofit fontScale="90000"/>
          </a:bodyPr>
          <a:lstStyle/>
          <a:p>
            <a:r>
              <a:rPr lang="en-US" dirty="0">
                <a:effectLst/>
              </a:rPr>
              <a:t>INVESTORS DECISION METRICS</a:t>
            </a:r>
            <a:endParaRPr lang="en-IN" dirty="0"/>
          </a:p>
        </p:txBody>
      </p:sp>
    </p:spTree>
    <p:extLst>
      <p:ext uri="{BB962C8B-B14F-4D97-AF65-F5344CB8AC3E}">
        <p14:creationId xmlns:p14="http://schemas.microsoft.com/office/powerpoint/2010/main" val="1774899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602326007"/>
              </p:ext>
            </p:extLst>
          </p:nvPr>
        </p:nvGraphicFramePr>
        <p:xfrm>
          <a:off x="457200" y="1371600"/>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IN" sz="3600" dirty="0"/>
              <a:t>Timelines Puma</a:t>
            </a:r>
            <a:endParaRPr lang="en-IN" dirty="0"/>
          </a:p>
        </p:txBody>
      </p:sp>
    </p:spTree>
    <p:extLst>
      <p:ext uri="{BB962C8B-B14F-4D97-AF65-F5344CB8AC3E}">
        <p14:creationId xmlns:p14="http://schemas.microsoft.com/office/powerpoint/2010/main" val="243018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08312508"/>
              </p:ext>
            </p:extLst>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IN" dirty="0"/>
              <a:t>Timeline: Adidas</a:t>
            </a:r>
          </a:p>
        </p:txBody>
      </p:sp>
    </p:spTree>
    <p:extLst>
      <p:ext uri="{BB962C8B-B14F-4D97-AF65-F5344CB8AC3E}">
        <p14:creationId xmlns:p14="http://schemas.microsoft.com/office/powerpoint/2010/main" val="30874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25464712"/>
              </p:ext>
            </p:extLst>
          </p:nvPr>
        </p:nvGraphicFramePr>
        <p:xfrm>
          <a:off x="152400" y="914400"/>
          <a:ext cx="8686800" cy="4876800"/>
        </p:xfrm>
        <a:graphic>
          <a:graphicData uri="http://schemas.openxmlformats.org/drawingml/2006/table">
            <a:tbl>
              <a:tblPr firstRow="1" firstCol="1" bandRow="1">
                <a:tableStyleId>{5C22544A-7EE6-4342-B048-85BDC9FD1C3A}</a:tableStyleId>
              </a:tblPr>
              <a:tblGrid>
                <a:gridCol w="2422281">
                  <a:extLst>
                    <a:ext uri="{9D8B030D-6E8A-4147-A177-3AD203B41FA5}">
                      <a16:colId xmlns:a16="http://schemas.microsoft.com/office/drawing/2014/main" val="20000"/>
                    </a:ext>
                  </a:extLst>
                </a:gridCol>
                <a:gridCol w="6264519">
                  <a:extLst>
                    <a:ext uri="{9D8B030D-6E8A-4147-A177-3AD203B41FA5}">
                      <a16:colId xmlns:a16="http://schemas.microsoft.com/office/drawing/2014/main" val="20001"/>
                    </a:ext>
                  </a:extLst>
                </a:gridCol>
              </a:tblGrid>
              <a:tr h="271482">
                <a:tc gridSpan="2">
                  <a:txBody>
                    <a:bodyPr/>
                    <a:lstStyle/>
                    <a:p>
                      <a:pPr algn="just">
                        <a:lnSpc>
                          <a:spcPct val="107000"/>
                        </a:lnSpc>
                        <a:spcAft>
                          <a:spcPts val="0"/>
                        </a:spcAft>
                      </a:pPr>
                      <a:r>
                        <a:rPr lang="en-US" sz="1200" dirty="0">
                          <a:effectLst/>
                        </a:rPr>
                        <a:t>Puma</a:t>
                      </a:r>
                      <a:endParaRPr lang="en-IN" sz="1100" dirty="0">
                        <a:effectLst/>
                        <a:latin typeface="Calibri"/>
                        <a:ea typeface="Calibri"/>
                        <a:cs typeface="Times New Roman"/>
                      </a:endParaRPr>
                    </a:p>
                  </a:txBody>
                  <a:tcPr marL="68580" marR="68580" marT="0" marB="0" anchor="ctr"/>
                </a:tc>
                <a:tc hMerge="1">
                  <a:txBody>
                    <a:bodyPr/>
                    <a:lstStyle/>
                    <a:p>
                      <a:endParaRPr lang="en-IN"/>
                    </a:p>
                  </a:txBody>
                  <a:tcPr/>
                </a:tc>
                <a:extLst>
                  <a:ext uri="{0D108BD9-81ED-4DB2-BD59-A6C34878D82A}">
                    <a16:rowId xmlns:a16="http://schemas.microsoft.com/office/drawing/2014/main" val="10000"/>
                  </a:ext>
                </a:extLst>
              </a:tr>
              <a:tr h="528516">
                <a:tc>
                  <a:txBody>
                    <a:bodyPr/>
                    <a:lstStyle/>
                    <a:p>
                      <a:pPr algn="just">
                        <a:lnSpc>
                          <a:spcPct val="107000"/>
                        </a:lnSpc>
                        <a:spcAft>
                          <a:spcPts val="0"/>
                        </a:spcAft>
                      </a:pPr>
                      <a:r>
                        <a:rPr lang="en-US" sz="1200" dirty="0">
                          <a:effectLst/>
                        </a:rPr>
                        <a:t>Parent Company</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Puma Societas Europa Incorporation</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1"/>
                  </a:ext>
                </a:extLst>
              </a:tr>
              <a:tr h="273068">
                <a:tc>
                  <a:txBody>
                    <a:bodyPr/>
                    <a:lstStyle/>
                    <a:p>
                      <a:pPr algn="just">
                        <a:lnSpc>
                          <a:spcPct val="107000"/>
                        </a:lnSpc>
                        <a:spcAft>
                          <a:spcPts val="0"/>
                        </a:spcAft>
                      </a:pPr>
                      <a:r>
                        <a:rPr lang="en-US" sz="1200" dirty="0">
                          <a:effectLst/>
                        </a:rPr>
                        <a:t>Category</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Apparel and accessories</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2"/>
                  </a:ext>
                </a:extLst>
              </a:tr>
              <a:tr h="273068">
                <a:tc>
                  <a:txBody>
                    <a:bodyPr/>
                    <a:lstStyle/>
                    <a:p>
                      <a:pPr algn="just">
                        <a:lnSpc>
                          <a:spcPct val="107000"/>
                        </a:lnSpc>
                        <a:spcAft>
                          <a:spcPts val="0"/>
                        </a:spcAft>
                      </a:pPr>
                      <a:r>
                        <a:rPr lang="en-US" sz="1200" dirty="0">
                          <a:effectLst/>
                        </a:rPr>
                        <a:t>Sector</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Lifestyle and Retail</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3"/>
                  </a:ext>
                </a:extLst>
              </a:tr>
              <a:tr h="528516">
                <a:tc>
                  <a:txBody>
                    <a:bodyPr/>
                    <a:lstStyle/>
                    <a:p>
                      <a:pPr algn="just">
                        <a:lnSpc>
                          <a:spcPct val="107000"/>
                        </a:lnSpc>
                        <a:spcAft>
                          <a:spcPts val="0"/>
                        </a:spcAft>
                      </a:pPr>
                      <a:r>
                        <a:rPr lang="en-US" sz="1200" dirty="0">
                          <a:effectLst/>
                        </a:rPr>
                        <a:t>Tagline/ Slogan</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Be Light; Celebrate Anytime Anywhere</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4"/>
                  </a:ext>
                </a:extLst>
              </a:tr>
              <a:tr h="546133">
                <a:tc>
                  <a:txBody>
                    <a:bodyPr/>
                    <a:lstStyle/>
                    <a:p>
                      <a:pPr algn="just">
                        <a:lnSpc>
                          <a:spcPct val="107000"/>
                        </a:lnSpc>
                        <a:spcAft>
                          <a:spcPts val="0"/>
                        </a:spcAft>
                      </a:pPr>
                      <a:r>
                        <a:rPr lang="en-US" sz="1200" dirty="0">
                          <a:effectLst/>
                        </a:rPr>
                        <a:t>USP</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Puma products are based on innovation and ultimate comfort in the apparel and shoes</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5"/>
                  </a:ext>
                </a:extLst>
              </a:tr>
              <a:tr h="271482">
                <a:tc gridSpan="2">
                  <a:txBody>
                    <a:bodyPr/>
                    <a:lstStyle/>
                    <a:p>
                      <a:pPr algn="just">
                        <a:lnSpc>
                          <a:spcPct val="107000"/>
                        </a:lnSpc>
                        <a:spcAft>
                          <a:spcPts val="0"/>
                        </a:spcAft>
                      </a:pPr>
                      <a:r>
                        <a:rPr lang="en-US" sz="1200" dirty="0">
                          <a:effectLst/>
                        </a:rPr>
                        <a:t>Puma STP</a:t>
                      </a:r>
                      <a:endParaRPr lang="en-IN" sz="1100" dirty="0">
                        <a:effectLst/>
                        <a:latin typeface="Calibri"/>
                        <a:ea typeface="Calibri"/>
                        <a:cs typeface="Times New Roman"/>
                      </a:endParaRPr>
                    </a:p>
                  </a:txBody>
                  <a:tcPr marL="68580" marR="68580" marT="0" marB="0" anchor="ctr"/>
                </a:tc>
                <a:tc hMerge="1">
                  <a:txBody>
                    <a:bodyPr/>
                    <a:lstStyle/>
                    <a:p>
                      <a:endParaRPr lang="en-IN"/>
                    </a:p>
                  </a:txBody>
                  <a:tcPr/>
                </a:tc>
                <a:extLst>
                  <a:ext uri="{0D108BD9-81ED-4DB2-BD59-A6C34878D82A}">
                    <a16:rowId xmlns:a16="http://schemas.microsoft.com/office/drawing/2014/main" val="10006"/>
                  </a:ext>
                </a:extLst>
              </a:tr>
              <a:tr h="819201">
                <a:tc>
                  <a:txBody>
                    <a:bodyPr/>
                    <a:lstStyle/>
                    <a:p>
                      <a:pPr algn="just">
                        <a:lnSpc>
                          <a:spcPct val="107000"/>
                        </a:lnSpc>
                        <a:spcAft>
                          <a:spcPts val="0"/>
                        </a:spcAft>
                      </a:pPr>
                      <a:r>
                        <a:rPr lang="en-US" sz="1200" dirty="0">
                          <a:effectLst/>
                        </a:rPr>
                        <a:t>Segment</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Sportsmen, Men and women who like sporty energetic apparel with a spray of uniqueness in their apparel.</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7"/>
                  </a:ext>
                </a:extLst>
              </a:tr>
              <a:tr h="546133">
                <a:tc>
                  <a:txBody>
                    <a:bodyPr/>
                    <a:lstStyle/>
                    <a:p>
                      <a:pPr algn="just">
                        <a:lnSpc>
                          <a:spcPct val="107000"/>
                        </a:lnSpc>
                        <a:spcAft>
                          <a:spcPts val="0"/>
                        </a:spcAft>
                      </a:pPr>
                      <a:r>
                        <a:rPr lang="en-US" sz="1200" dirty="0">
                          <a:effectLst/>
                        </a:rPr>
                        <a:t>Target Group</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Urban young upper middle class and upper class Men and Women</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8"/>
                  </a:ext>
                </a:extLst>
              </a:tr>
              <a:tr h="819201">
                <a:tc>
                  <a:txBody>
                    <a:bodyPr/>
                    <a:lstStyle/>
                    <a:p>
                      <a:pPr algn="just">
                        <a:lnSpc>
                          <a:spcPct val="107000"/>
                        </a:lnSpc>
                        <a:spcAft>
                          <a:spcPts val="0"/>
                        </a:spcAft>
                      </a:pPr>
                      <a:r>
                        <a:rPr lang="en-US" sz="1200" dirty="0">
                          <a:effectLst/>
                        </a:rPr>
                        <a:t>Positioning</a:t>
                      </a:r>
                      <a:endParaRPr lang="en-IN" sz="1100" dirty="0">
                        <a:effectLst/>
                        <a:latin typeface="Calibri"/>
                        <a:ea typeface="Calibri"/>
                        <a:cs typeface="Times New Roman"/>
                      </a:endParaRPr>
                    </a:p>
                  </a:txBody>
                  <a:tcPr marL="68580" marR="68580" marT="0" marB="0" anchor="ctr"/>
                </a:tc>
                <a:tc>
                  <a:txBody>
                    <a:bodyPr/>
                    <a:lstStyle/>
                    <a:p>
                      <a:pPr algn="just">
                        <a:lnSpc>
                          <a:spcPct val="107000"/>
                        </a:lnSpc>
                        <a:spcAft>
                          <a:spcPts val="0"/>
                        </a:spcAft>
                      </a:pPr>
                      <a:r>
                        <a:rPr lang="en-US" sz="1200" dirty="0">
                          <a:effectLst/>
                        </a:rPr>
                        <a:t>Puma is an international brand with creativity, energy and style in their apparel at a very affordable price.</a:t>
                      </a:r>
                      <a:endParaRPr lang="en-IN" sz="11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a:xfrm>
            <a:off x="228600" y="228600"/>
            <a:ext cx="8229600" cy="639762"/>
          </a:xfrm>
        </p:spPr>
        <p:txBody>
          <a:bodyPr>
            <a:noAutofit/>
          </a:bodyPr>
          <a:lstStyle/>
          <a:p>
            <a:r>
              <a:rPr lang="en-IN" sz="3600" dirty="0"/>
              <a:t>Puma details:</a:t>
            </a:r>
          </a:p>
        </p:txBody>
      </p:sp>
    </p:spTree>
    <p:extLst>
      <p:ext uri="{BB962C8B-B14F-4D97-AF65-F5344CB8AC3E}">
        <p14:creationId xmlns:p14="http://schemas.microsoft.com/office/powerpoint/2010/main" val="220887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94021436"/>
              </p:ext>
            </p:extLst>
          </p:nvPr>
        </p:nvGraphicFramePr>
        <p:xfrm>
          <a:off x="152400" y="914399"/>
          <a:ext cx="8763000" cy="4800599"/>
        </p:xfrm>
        <a:graphic>
          <a:graphicData uri="http://schemas.openxmlformats.org/drawingml/2006/table">
            <a:tbl>
              <a:tblPr firstRow="1" firstCol="1" bandRow="1">
                <a:tableStyleId>{5C22544A-7EE6-4342-B048-85BDC9FD1C3A}</a:tableStyleId>
              </a:tblPr>
              <a:tblGrid>
                <a:gridCol w="3251679">
                  <a:extLst>
                    <a:ext uri="{9D8B030D-6E8A-4147-A177-3AD203B41FA5}">
                      <a16:colId xmlns:a16="http://schemas.microsoft.com/office/drawing/2014/main" val="20000"/>
                    </a:ext>
                  </a:extLst>
                </a:gridCol>
                <a:gridCol w="5511321">
                  <a:extLst>
                    <a:ext uri="{9D8B030D-6E8A-4147-A177-3AD203B41FA5}">
                      <a16:colId xmlns:a16="http://schemas.microsoft.com/office/drawing/2014/main" val="20001"/>
                    </a:ext>
                  </a:extLst>
                </a:gridCol>
              </a:tblGrid>
              <a:tr h="265561">
                <a:tc gridSpan="2">
                  <a:txBody>
                    <a:bodyPr/>
                    <a:lstStyle/>
                    <a:p>
                      <a:pPr algn="just">
                        <a:lnSpc>
                          <a:spcPct val="107000"/>
                        </a:lnSpc>
                        <a:spcAft>
                          <a:spcPts val="0"/>
                        </a:spcAft>
                      </a:pPr>
                      <a:r>
                        <a:rPr lang="en-US" sz="1200" dirty="0">
                          <a:effectLst/>
                        </a:rPr>
                        <a:t>Adidas</a:t>
                      </a:r>
                      <a:endParaRPr lang="en-IN" sz="1100" dirty="0">
                        <a:effectLst/>
                        <a:latin typeface="Calibri"/>
                        <a:ea typeface="Calibri"/>
                        <a:cs typeface="Times New Roman"/>
                      </a:endParaRPr>
                    </a:p>
                  </a:txBody>
                  <a:tcPr marL="68580" marR="68580" marT="0" marB="0"/>
                </a:tc>
                <a:tc hMerge="1">
                  <a:txBody>
                    <a:bodyPr/>
                    <a:lstStyle/>
                    <a:p>
                      <a:endParaRPr lang="en-IN"/>
                    </a:p>
                  </a:txBody>
                  <a:tcPr/>
                </a:tc>
                <a:extLst>
                  <a:ext uri="{0D108BD9-81ED-4DB2-BD59-A6C34878D82A}">
                    <a16:rowId xmlns:a16="http://schemas.microsoft.com/office/drawing/2014/main" val="10000"/>
                  </a:ext>
                </a:extLst>
              </a:tr>
              <a:tr h="265561">
                <a:tc>
                  <a:txBody>
                    <a:bodyPr/>
                    <a:lstStyle/>
                    <a:p>
                      <a:pPr algn="just">
                        <a:lnSpc>
                          <a:spcPct val="107000"/>
                        </a:lnSpc>
                        <a:spcAft>
                          <a:spcPts val="0"/>
                        </a:spcAft>
                      </a:pPr>
                      <a:r>
                        <a:rPr lang="en-US" sz="1200" dirty="0">
                          <a:effectLst/>
                        </a:rPr>
                        <a:t>Parent Company</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Adidas Group</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265561">
                <a:tc>
                  <a:txBody>
                    <a:bodyPr/>
                    <a:lstStyle/>
                    <a:p>
                      <a:pPr algn="just">
                        <a:lnSpc>
                          <a:spcPct val="107000"/>
                        </a:lnSpc>
                        <a:spcAft>
                          <a:spcPts val="0"/>
                        </a:spcAft>
                      </a:pPr>
                      <a:r>
                        <a:rPr lang="en-US" sz="1200" dirty="0">
                          <a:effectLst/>
                        </a:rPr>
                        <a:t>Category</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Apparel and accessories</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65561">
                <a:tc>
                  <a:txBody>
                    <a:bodyPr/>
                    <a:lstStyle/>
                    <a:p>
                      <a:pPr algn="just">
                        <a:lnSpc>
                          <a:spcPct val="107000"/>
                        </a:lnSpc>
                        <a:spcAft>
                          <a:spcPts val="0"/>
                        </a:spcAft>
                      </a:pPr>
                      <a:r>
                        <a:rPr lang="en-US" sz="1200" dirty="0">
                          <a:effectLst/>
                        </a:rPr>
                        <a:t>Sector</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Lifestyle and Retail</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286068">
                <a:tc>
                  <a:txBody>
                    <a:bodyPr/>
                    <a:lstStyle/>
                    <a:p>
                      <a:pPr algn="just">
                        <a:lnSpc>
                          <a:spcPct val="107000"/>
                        </a:lnSpc>
                        <a:spcAft>
                          <a:spcPts val="0"/>
                        </a:spcAft>
                      </a:pPr>
                      <a:r>
                        <a:rPr lang="en-US" sz="1200" dirty="0">
                          <a:effectLst/>
                        </a:rPr>
                        <a:t>Tagline/ Slogan</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Impossible is nothing</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531121">
                <a:tc>
                  <a:txBody>
                    <a:bodyPr/>
                    <a:lstStyle/>
                    <a:p>
                      <a:pPr algn="just">
                        <a:lnSpc>
                          <a:spcPct val="107000"/>
                        </a:lnSpc>
                        <a:spcAft>
                          <a:spcPts val="0"/>
                        </a:spcAft>
                      </a:pPr>
                      <a:r>
                        <a:rPr lang="en-US" sz="1200" dirty="0">
                          <a:effectLst/>
                        </a:rPr>
                        <a:t>USP</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World famous corporation for sports gear, clothing and other accessories</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265561">
                <a:tc gridSpan="2">
                  <a:txBody>
                    <a:bodyPr/>
                    <a:lstStyle/>
                    <a:p>
                      <a:pPr algn="just">
                        <a:lnSpc>
                          <a:spcPct val="107000"/>
                        </a:lnSpc>
                        <a:spcAft>
                          <a:spcPts val="0"/>
                        </a:spcAft>
                      </a:pPr>
                      <a:r>
                        <a:rPr lang="en-US" sz="1200" dirty="0">
                          <a:effectLst/>
                        </a:rPr>
                        <a:t>Adidas STP</a:t>
                      </a:r>
                      <a:endParaRPr lang="en-IN" sz="1100" dirty="0">
                        <a:effectLst/>
                        <a:latin typeface="Calibri"/>
                        <a:ea typeface="Calibri"/>
                        <a:cs typeface="Times New Roman"/>
                      </a:endParaRPr>
                    </a:p>
                  </a:txBody>
                  <a:tcPr marL="68580" marR="68580" marT="0" marB="0"/>
                </a:tc>
                <a:tc hMerge="1">
                  <a:txBody>
                    <a:bodyPr/>
                    <a:lstStyle/>
                    <a:p>
                      <a:endParaRPr lang="en-IN"/>
                    </a:p>
                  </a:txBody>
                  <a:tcPr/>
                </a:tc>
                <a:extLst>
                  <a:ext uri="{0D108BD9-81ED-4DB2-BD59-A6C34878D82A}">
                    <a16:rowId xmlns:a16="http://schemas.microsoft.com/office/drawing/2014/main" val="10006"/>
                  </a:ext>
                </a:extLst>
              </a:tr>
              <a:tr h="531121">
                <a:tc>
                  <a:txBody>
                    <a:bodyPr/>
                    <a:lstStyle/>
                    <a:p>
                      <a:pPr algn="just">
                        <a:lnSpc>
                          <a:spcPct val="107000"/>
                        </a:lnSpc>
                        <a:spcAft>
                          <a:spcPts val="0"/>
                        </a:spcAft>
                      </a:pPr>
                      <a:r>
                        <a:rPr lang="en-US" sz="1200" dirty="0">
                          <a:effectLst/>
                        </a:rPr>
                        <a:t>Segment</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Young men, women and children who have passion for fitness and sports</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796681">
                <a:tc>
                  <a:txBody>
                    <a:bodyPr/>
                    <a:lstStyle/>
                    <a:p>
                      <a:pPr algn="just">
                        <a:lnSpc>
                          <a:spcPct val="107000"/>
                        </a:lnSpc>
                        <a:spcAft>
                          <a:spcPts val="0"/>
                        </a:spcAft>
                      </a:pPr>
                      <a:r>
                        <a:rPr lang="en-US" sz="1200" dirty="0">
                          <a:effectLst/>
                        </a:rPr>
                        <a:t>Target Group</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Mostly youth between ages 13-30. The consumer is from upper middle and upper class. The consumer is working and loves sports. </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1327803">
                <a:tc>
                  <a:txBody>
                    <a:bodyPr/>
                    <a:lstStyle/>
                    <a:p>
                      <a:pPr algn="just">
                        <a:lnSpc>
                          <a:spcPct val="107000"/>
                        </a:lnSpc>
                        <a:spcAft>
                          <a:spcPts val="0"/>
                        </a:spcAft>
                      </a:pPr>
                      <a:r>
                        <a:rPr lang="en-US" sz="1200" dirty="0">
                          <a:effectLst/>
                        </a:rPr>
                        <a:t>Positioning</a:t>
                      </a:r>
                      <a:endParaRPr lang="en-IN" sz="1100" dirty="0">
                        <a:effectLst/>
                        <a:latin typeface="Calibri"/>
                        <a:ea typeface="Calibri"/>
                        <a:cs typeface="Times New Roman"/>
                      </a:endParaRPr>
                    </a:p>
                  </a:txBody>
                  <a:tcPr marL="68580" marR="68580" marT="0" marB="0"/>
                </a:tc>
                <a:tc>
                  <a:txBody>
                    <a:bodyPr/>
                    <a:lstStyle/>
                    <a:p>
                      <a:pPr algn="just">
                        <a:lnSpc>
                          <a:spcPct val="107000"/>
                        </a:lnSpc>
                        <a:spcAft>
                          <a:spcPts val="0"/>
                        </a:spcAft>
                      </a:pPr>
                      <a:r>
                        <a:rPr lang="en-US" sz="1200" dirty="0">
                          <a:effectLst/>
                        </a:rPr>
                        <a:t>Adidas has positioned itself as a leading sportswear brand having stronger connection with sport. The brand has positioned itself as a performance enhancer or booster for the inspiring athletes.</a:t>
                      </a:r>
                      <a:endParaRPr lang="en-IN"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a:xfrm>
            <a:off x="228600" y="274638"/>
            <a:ext cx="8458200" cy="487362"/>
          </a:xfrm>
        </p:spPr>
        <p:txBody>
          <a:bodyPr>
            <a:normAutofit fontScale="90000"/>
          </a:bodyPr>
          <a:lstStyle/>
          <a:p>
            <a:r>
              <a:rPr lang="en-IN" sz="3600" dirty="0"/>
              <a:t>Adidas details:</a:t>
            </a:r>
          </a:p>
        </p:txBody>
      </p:sp>
    </p:spTree>
    <p:extLst>
      <p:ext uri="{BB962C8B-B14F-4D97-AF65-F5344CB8AC3E}">
        <p14:creationId xmlns:p14="http://schemas.microsoft.com/office/powerpoint/2010/main" val="337133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03699360"/>
              </p:ext>
            </p:extLst>
          </p:nvPr>
        </p:nvGraphicFramePr>
        <p:xfrm>
          <a:off x="228600" y="685800"/>
          <a:ext cx="8534400" cy="5105395"/>
        </p:xfrm>
        <a:graphic>
          <a:graphicData uri="http://schemas.openxmlformats.org/drawingml/2006/table">
            <a:tbl>
              <a:tblPr firstRow="1" firstCol="1" bandRow="1">
                <a:tableStyleId>{5C22544A-7EE6-4342-B048-85BDC9FD1C3A}</a:tableStyleId>
              </a:tblPr>
              <a:tblGrid>
                <a:gridCol w="838200">
                  <a:extLst>
                    <a:ext uri="{9D8B030D-6E8A-4147-A177-3AD203B41FA5}">
                      <a16:colId xmlns:a16="http://schemas.microsoft.com/office/drawing/2014/main" val="20000"/>
                    </a:ext>
                  </a:extLst>
                </a:gridCol>
                <a:gridCol w="7696200">
                  <a:extLst>
                    <a:ext uri="{9D8B030D-6E8A-4147-A177-3AD203B41FA5}">
                      <a16:colId xmlns:a16="http://schemas.microsoft.com/office/drawing/2014/main" val="20001"/>
                    </a:ext>
                  </a:extLst>
                </a:gridCol>
              </a:tblGrid>
              <a:tr h="190327">
                <a:tc gridSpan="2">
                  <a:txBody>
                    <a:bodyPr/>
                    <a:lstStyle/>
                    <a:p>
                      <a:pPr algn="just">
                        <a:lnSpc>
                          <a:spcPct val="107000"/>
                        </a:lnSpc>
                        <a:spcAft>
                          <a:spcPts val="0"/>
                        </a:spcAft>
                      </a:pPr>
                      <a:r>
                        <a:rPr lang="en-US" sz="600" dirty="0">
                          <a:effectLst/>
                        </a:rPr>
                        <a:t>Puma SWOT Analysis</a:t>
                      </a:r>
                      <a:endParaRPr lang="en-IN" sz="500" dirty="0">
                        <a:effectLst/>
                        <a:latin typeface="Calibri"/>
                        <a:ea typeface="Calibri"/>
                        <a:cs typeface="Times New Roman"/>
                      </a:endParaRPr>
                    </a:p>
                  </a:txBody>
                  <a:tcPr marL="34259" marR="34259" marT="0" marB="0" anchor="ctr"/>
                </a:tc>
                <a:tc hMerge="1">
                  <a:txBody>
                    <a:bodyPr/>
                    <a:lstStyle/>
                    <a:p>
                      <a:endParaRPr lang="en-IN"/>
                    </a:p>
                  </a:txBody>
                  <a:tcPr/>
                </a:tc>
                <a:extLst>
                  <a:ext uri="{0D108BD9-81ED-4DB2-BD59-A6C34878D82A}">
                    <a16:rowId xmlns:a16="http://schemas.microsoft.com/office/drawing/2014/main" val="10000"/>
                  </a:ext>
                </a:extLst>
              </a:tr>
              <a:tr h="295007">
                <a:tc rowSpan="9">
                  <a:txBody>
                    <a:bodyPr/>
                    <a:lstStyle/>
                    <a:p>
                      <a:pPr>
                        <a:lnSpc>
                          <a:spcPct val="107000"/>
                        </a:lnSpc>
                        <a:spcAft>
                          <a:spcPts val="0"/>
                        </a:spcAft>
                      </a:pPr>
                      <a:r>
                        <a:rPr lang="en-US" sz="600" dirty="0">
                          <a:effectLst/>
                        </a:rPr>
                        <a:t>Strengths</a:t>
                      </a:r>
                      <a:endParaRPr lang="en-IN" sz="500" dirty="0">
                        <a:effectLst/>
                        <a:latin typeface="Calibri"/>
                        <a:ea typeface="Calibri"/>
                        <a:cs typeface="Times New Roman"/>
                      </a:endParaRPr>
                    </a:p>
                  </a:txBody>
                  <a:tcPr marL="34259" marR="34259" marT="0" marB="0" anchor="ctr"/>
                </a:tc>
                <a:tc>
                  <a:txBody>
                    <a:bodyPr/>
                    <a:lstStyle/>
                    <a:p>
                      <a:pPr algn="just">
                        <a:lnSpc>
                          <a:spcPct val="107000"/>
                        </a:lnSpc>
                        <a:spcAft>
                          <a:spcPts val="0"/>
                        </a:spcAft>
                      </a:pPr>
                      <a:r>
                        <a:rPr lang="en-US" sz="900" dirty="0">
                          <a:effectLst/>
                        </a:rPr>
                        <a:t>1. Puma is established over 90 countries and employs around 8300 employees all over the world.</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1"/>
                  </a:ext>
                </a:extLst>
              </a:tr>
              <a:tr h="295007">
                <a:tc vMerge="1">
                  <a:txBody>
                    <a:bodyPr/>
                    <a:lstStyle/>
                    <a:p>
                      <a:endParaRPr lang="en-IN"/>
                    </a:p>
                  </a:txBody>
                  <a:tcPr/>
                </a:tc>
                <a:tc>
                  <a:txBody>
                    <a:bodyPr/>
                    <a:lstStyle/>
                    <a:p>
                      <a:pPr algn="just">
                        <a:lnSpc>
                          <a:spcPct val="107000"/>
                        </a:lnSpc>
                        <a:spcAft>
                          <a:spcPts val="0"/>
                        </a:spcAft>
                      </a:pPr>
                      <a:r>
                        <a:rPr lang="en-US" sz="900" dirty="0">
                          <a:effectLst/>
                        </a:rPr>
                        <a:t>2. Puma is the main producer of enthusiast droving shoes and racing suits in both Formula One and NASCAR.</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2"/>
                  </a:ext>
                </a:extLst>
              </a:tr>
              <a:tr h="196671">
                <a:tc vMerge="1">
                  <a:txBody>
                    <a:bodyPr/>
                    <a:lstStyle/>
                    <a:p>
                      <a:endParaRPr lang="en-IN"/>
                    </a:p>
                  </a:txBody>
                  <a:tcPr/>
                </a:tc>
                <a:tc>
                  <a:txBody>
                    <a:bodyPr/>
                    <a:lstStyle/>
                    <a:p>
                      <a:pPr algn="just">
                        <a:lnSpc>
                          <a:spcPct val="107000"/>
                        </a:lnSpc>
                        <a:spcAft>
                          <a:spcPts val="0"/>
                        </a:spcAft>
                      </a:pPr>
                      <a:r>
                        <a:rPr lang="en-US" sz="900" dirty="0">
                          <a:effectLst/>
                        </a:rPr>
                        <a:t>3. It has entered into partnerships with famous companies like Ferrari and BMW.</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3"/>
                  </a:ext>
                </a:extLst>
              </a:tr>
              <a:tr h="590015">
                <a:tc vMerge="1">
                  <a:txBody>
                    <a:bodyPr/>
                    <a:lstStyle/>
                    <a:p>
                      <a:endParaRPr lang="en-IN"/>
                    </a:p>
                  </a:txBody>
                  <a:tcPr/>
                </a:tc>
                <a:tc>
                  <a:txBody>
                    <a:bodyPr/>
                    <a:lstStyle/>
                    <a:p>
                      <a:pPr algn="just">
                        <a:lnSpc>
                          <a:spcPct val="107000"/>
                        </a:lnSpc>
                        <a:spcAft>
                          <a:spcPts val="0"/>
                        </a:spcAft>
                      </a:pPr>
                      <a:r>
                        <a:rPr lang="en-US" sz="900" dirty="0">
                          <a:effectLst/>
                        </a:rPr>
                        <a:t>4. Puma brand is very innovative and has a very rich Research and Development team. The Company produced the first screw boots for football and “Mexico 68” with the innovative brush soles, which were the most comfortable running shoes.</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4"/>
                  </a:ext>
                </a:extLst>
              </a:tr>
              <a:tr h="196671">
                <a:tc vMerge="1">
                  <a:txBody>
                    <a:bodyPr/>
                    <a:lstStyle/>
                    <a:p>
                      <a:endParaRPr lang="en-IN"/>
                    </a:p>
                  </a:txBody>
                  <a:tcPr/>
                </a:tc>
                <a:tc>
                  <a:txBody>
                    <a:bodyPr/>
                    <a:lstStyle/>
                    <a:p>
                      <a:pPr algn="just">
                        <a:lnSpc>
                          <a:spcPct val="107000"/>
                        </a:lnSpc>
                        <a:spcAft>
                          <a:spcPts val="0"/>
                        </a:spcAft>
                      </a:pPr>
                      <a:r>
                        <a:rPr lang="en-US" sz="900" dirty="0">
                          <a:effectLst/>
                        </a:rPr>
                        <a:t>5. It has an excellent brand name throughout the world.</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5"/>
                  </a:ext>
                </a:extLst>
              </a:tr>
              <a:tr h="393343">
                <a:tc vMerge="1">
                  <a:txBody>
                    <a:bodyPr/>
                    <a:lstStyle/>
                    <a:p>
                      <a:endParaRPr lang="en-IN"/>
                    </a:p>
                  </a:txBody>
                  <a:tcPr/>
                </a:tc>
                <a:tc>
                  <a:txBody>
                    <a:bodyPr/>
                    <a:lstStyle/>
                    <a:p>
                      <a:pPr algn="just">
                        <a:lnSpc>
                          <a:spcPct val="107000"/>
                        </a:lnSpc>
                        <a:spcAft>
                          <a:spcPts val="0"/>
                        </a:spcAft>
                      </a:pPr>
                      <a:r>
                        <a:rPr lang="en-US" sz="900" dirty="0">
                          <a:effectLst/>
                        </a:rPr>
                        <a:t>6. The brand has excellent management and marketing strategies and has the advertised the products very well and eye-catching throughout the world.</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6"/>
                  </a:ext>
                </a:extLst>
              </a:tr>
              <a:tr h="295007">
                <a:tc vMerge="1">
                  <a:txBody>
                    <a:bodyPr/>
                    <a:lstStyle/>
                    <a:p>
                      <a:endParaRPr lang="en-IN"/>
                    </a:p>
                  </a:txBody>
                  <a:tcPr/>
                </a:tc>
                <a:tc>
                  <a:txBody>
                    <a:bodyPr/>
                    <a:lstStyle/>
                    <a:p>
                      <a:pPr algn="just">
                        <a:lnSpc>
                          <a:spcPct val="107000"/>
                        </a:lnSpc>
                        <a:spcAft>
                          <a:spcPts val="0"/>
                        </a:spcAft>
                      </a:pPr>
                      <a:r>
                        <a:rPr lang="en-US" sz="900" dirty="0">
                          <a:effectLst/>
                        </a:rPr>
                        <a:t>7. Puma has entered into sponsorships with various players and teams in different sects of the sporting industry.</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7"/>
                  </a:ext>
                </a:extLst>
              </a:tr>
              <a:tr h="196671">
                <a:tc vMerge="1">
                  <a:txBody>
                    <a:bodyPr/>
                    <a:lstStyle/>
                    <a:p>
                      <a:endParaRPr lang="en-IN"/>
                    </a:p>
                  </a:txBody>
                  <a:tcPr/>
                </a:tc>
                <a:tc>
                  <a:txBody>
                    <a:bodyPr/>
                    <a:lstStyle/>
                    <a:p>
                      <a:pPr algn="just">
                        <a:lnSpc>
                          <a:spcPct val="107000"/>
                        </a:lnSpc>
                        <a:spcAft>
                          <a:spcPts val="0"/>
                        </a:spcAft>
                      </a:pPr>
                      <a:r>
                        <a:rPr lang="en-US" sz="900" dirty="0">
                          <a:effectLst/>
                        </a:rPr>
                        <a:t>8. Puma was the official sponsor of the FIFA football World Cup</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8"/>
                  </a:ext>
                </a:extLst>
              </a:tr>
              <a:tr h="196671">
                <a:tc vMerge="1">
                  <a:txBody>
                    <a:bodyPr/>
                    <a:lstStyle/>
                    <a:p>
                      <a:endParaRPr lang="en-IN"/>
                    </a:p>
                  </a:txBody>
                  <a:tcPr/>
                </a:tc>
                <a:tc>
                  <a:txBody>
                    <a:bodyPr/>
                    <a:lstStyle/>
                    <a:p>
                      <a:pPr algn="just">
                        <a:lnSpc>
                          <a:spcPct val="107000"/>
                        </a:lnSpc>
                        <a:spcAft>
                          <a:spcPts val="0"/>
                        </a:spcAft>
                      </a:pPr>
                      <a:r>
                        <a:rPr lang="en-US" sz="900" dirty="0">
                          <a:effectLst/>
                        </a:rPr>
                        <a:t>9. More than 11000+ people are employed with the organization</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09"/>
                  </a:ext>
                </a:extLst>
              </a:tr>
              <a:tr h="196671">
                <a:tc rowSpan="2">
                  <a:txBody>
                    <a:bodyPr/>
                    <a:lstStyle/>
                    <a:p>
                      <a:pPr algn="just">
                        <a:lnSpc>
                          <a:spcPct val="107000"/>
                        </a:lnSpc>
                        <a:spcAft>
                          <a:spcPts val="0"/>
                        </a:spcAft>
                      </a:pPr>
                      <a:r>
                        <a:rPr lang="en-US" sz="600" dirty="0">
                          <a:effectLst/>
                        </a:rPr>
                        <a:t>Weaknesses</a:t>
                      </a:r>
                      <a:endParaRPr lang="en-IN" sz="500" dirty="0">
                        <a:effectLst/>
                        <a:latin typeface="Calibri"/>
                        <a:ea typeface="Calibri"/>
                        <a:cs typeface="Times New Roman"/>
                      </a:endParaRPr>
                    </a:p>
                  </a:txBody>
                  <a:tcPr marL="34259" marR="34259" marT="0" marB="0" anchor="ctr"/>
                </a:tc>
                <a:tc>
                  <a:txBody>
                    <a:bodyPr/>
                    <a:lstStyle/>
                    <a:p>
                      <a:pPr algn="just">
                        <a:lnSpc>
                          <a:spcPct val="107000"/>
                        </a:lnSpc>
                        <a:spcAft>
                          <a:spcPts val="0"/>
                        </a:spcAft>
                      </a:pPr>
                      <a:r>
                        <a:rPr lang="en-US" sz="900" dirty="0">
                          <a:effectLst/>
                        </a:rPr>
                        <a:t>1.Puma has tough competition and limited market share compared to Nike and Adidas</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0"/>
                  </a:ext>
                </a:extLst>
              </a:tr>
              <a:tr h="196671">
                <a:tc vMerge="1">
                  <a:txBody>
                    <a:bodyPr/>
                    <a:lstStyle/>
                    <a:p>
                      <a:endParaRPr lang="en-IN"/>
                    </a:p>
                  </a:txBody>
                  <a:tcPr/>
                </a:tc>
                <a:tc>
                  <a:txBody>
                    <a:bodyPr/>
                    <a:lstStyle/>
                    <a:p>
                      <a:pPr algn="just">
                        <a:lnSpc>
                          <a:spcPct val="107000"/>
                        </a:lnSpc>
                        <a:spcAft>
                          <a:spcPts val="0"/>
                        </a:spcAft>
                      </a:pPr>
                      <a:r>
                        <a:rPr lang="en-US" sz="900" dirty="0">
                          <a:effectLst/>
                        </a:rPr>
                        <a:t>2.High brand switching means difficult to have loyal customer base</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1"/>
                  </a:ext>
                </a:extLst>
              </a:tr>
              <a:tr h="295007">
                <a:tc rowSpan="4">
                  <a:txBody>
                    <a:bodyPr/>
                    <a:lstStyle/>
                    <a:p>
                      <a:pPr algn="just">
                        <a:lnSpc>
                          <a:spcPct val="107000"/>
                        </a:lnSpc>
                        <a:spcAft>
                          <a:spcPts val="0"/>
                        </a:spcAft>
                      </a:pPr>
                      <a:r>
                        <a:rPr lang="en-US" sz="600" dirty="0">
                          <a:effectLst/>
                        </a:rPr>
                        <a:t>Opportunities</a:t>
                      </a:r>
                      <a:endParaRPr lang="en-IN" sz="500" dirty="0">
                        <a:effectLst/>
                        <a:latin typeface="Calibri"/>
                        <a:ea typeface="Calibri"/>
                        <a:cs typeface="Times New Roman"/>
                      </a:endParaRPr>
                    </a:p>
                  </a:txBody>
                  <a:tcPr marL="34259" marR="34259" marT="0" marB="0" anchor="ctr"/>
                </a:tc>
                <a:tc>
                  <a:txBody>
                    <a:bodyPr/>
                    <a:lstStyle/>
                    <a:p>
                      <a:pPr algn="just">
                        <a:lnSpc>
                          <a:spcPct val="107000"/>
                        </a:lnSpc>
                        <a:spcAft>
                          <a:spcPts val="0"/>
                        </a:spcAft>
                      </a:pPr>
                      <a:r>
                        <a:rPr lang="en-US" sz="900" dirty="0">
                          <a:effectLst/>
                        </a:rPr>
                        <a:t>1. The company can attain more sponsorship as more international events in the sporting industry are taking place.</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2"/>
                  </a:ext>
                </a:extLst>
              </a:tr>
              <a:tr h="196671">
                <a:tc vMerge="1">
                  <a:txBody>
                    <a:bodyPr/>
                    <a:lstStyle/>
                    <a:p>
                      <a:endParaRPr lang="en-IN"/>
                    </a:p>
                  </a:txBody>
                  <a:tcPr/>
                </a:tc>
                <a:tc>
                  <a:txBody>
                    <a:bodyPr/>
                    <a:lstStyle/>
                    <a:p>
                      <a:pPr algn="just">
                        <a:lnSpc>
                          <a:spcPct val="107000"/>
                        </a:lnSpc>
                        <a:spcAft>
                          <a:spcPts val="0"/>
                        </a:spcAft>
                      </a:pPr>
                      <a:r>
                        <a:rPr lang="en-US" sz="900" dirty="0">
                          <a:effectLst/>
                        </a:rPr>
                        <a:t>2. Puma can start entering the lifestyle section of the industry</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3"/>
                  </a:ext>
                </a:extLst>
              </a:tr>
              <a:tr h="196671">
                <a:tc vMerge="1">
                  <a:txBody>
                    <a:bodyPr/>
                    <a:lstStyle/>
                    <a:p>
                      <a:endParaRPr lang="en-IN"/>
                    </a:p>
                  </a:txBody>
                  <a:tcPr/>
                </a:tc>
                <a:tc>
                  <a:txBody>
                    <a:bodyPr/>
                    <a:lstStyle/>
                    <a:p>
                      <a:pPr algn="just">
                        <a:lnSpc>
                          <a:spcPct val="107000"/>
                        </a:lnSpc>
                        <a:spcAft>
                          <a:spcPts val="0"/>
                        </a:spcAft>
                      </a:pPr>
                      <a:r>
                        <a:rPr lang="en-US" sz="900" dirty="0">
                          <a:effectLst/>
                        </a:rPr>
                        <a:t>3. More advertising and branding to tap newer customers</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4"/>
                  </a:ext>
                </a:extLst>
              </a:tr>
              <a:tr h="196671">
                <a:tc vMerge="1">
                  <a:txBody>
                    <a:bodyPr/>
                    <a:lstStyle/>
                    <a:p>
                      <a:endParaRPr lang="en-IN"/>
                    </a:p>
                  </a:txBody>
                  <a:tcPr/>
                </a:tc>
                <a:tc>
                  <a:txBody>
                    <a:bodyPr/>
                    <a:lstStyle/>
                    <a:p>
                      <a:pPr algn="just">
                        <a:lnSpc>
                          <a:spcPct val="107000"/>
                        </a:lnSpc>
                        <a:spcAft>
                          <a:spcPts val="0"/>
                        </a:spcAft>
                      </a:pPr>
                      <a:r>
                        <a:rPr lang="en-US" sz="900" dirty="0">
                          <a:effectLst/>
                        </a:rPr>
                        <a:t>4. Puma still has to increase its foothold in the emerging market</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5"/>
                  </a:ext>
                </a:extLst>
              </a:tr>
              <a:tr h="293294">
                <a:tc rowSpan="4">
                  <a:txBody>
                    <a:bodyPr/>
                    <a:lstStyle/>
                    <a:p>
                      <a:pPr algn="just">
                        <a:lnSpc>
                          <a:spcPct val="107000"/>
                        </a:lnSpc>
                        <a:spcAft>
                          <a:spcPts val="0"/>
                        </a:spcAft>
                      </a:pPr>
                      <a:r>
                        <a:rPr lang="en-US" sz="600" dirty="0">
                          <a:effectLst/>
                        </a:rPr>
                        <a:t>Threats</a:t>
                      </a:r>
                      <a:endParaRPr lang="en-IN" sz="500" dirty="0">
                        <a:effectLst/>
                        <a:latin typeface="Calibri"/>
                        <a:ea typeface="Calibri"/>
                        <a:cs typeface="Times New Roman"/>
                      </a:endParaRPr>
                    </a:p>
                  </a:txBody>
                  <a:tcPr marL="34259" marR="34259" marT="0" marB="0" anchor="ctr"/>
                </a:tc>
                <a:tc>
                  <a:txBody>
                    <a:bodyPr/>
                    <a:lstStyle/>
                    <a:p>
                      <a:pPr algn="just">
                        <a:lnSpc>
                          <a:spcPct val="107000"/>
                        </a:lnSpc>
                        <a:spcAft>
                          <a:spcPts val="0"/>
                        </a:spcAft>
                      </a:pPr>
                      <a:r>
                        <a:rPr lang="en-US" sz="900" dirty="0">
                          <a:effectLst/>
                        </a:rPr>
                        <a:t>1. Being a global brand, Puma's business is affected by recession and economic slowdown</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6"/>
                  </a:ext>
                </a:extLst>
              </a:tr>
              <a:tr h="295007">
                <a:tc vMerge="1">
                  <a:txBody>
                    <a:bodyPr/>
                    <a:lstStyle/>
                    <a:p>
                      <a:endParaRPr lang="en-IN"/>
                    </a:p>
                  </a:txBody>
                  <a:tcPr/>
                </a:tc>
                <a:tc>
                  <a:txBody>
                    <a:bodyPr/>
                    <a:lstStyle/>
                    <a:p>
                      <a:pPr algn="just">
                        <a:lnSpc>
                          <a:spcPct val="107000"/>
                        </a:lnSpc>
                        <a:spcAft>
                          <a:spcPts val="0"/>
                        </a:spcAft>
                      </a:pPr>
                      <a:r>
                        <a:rPr lang="en-US" sz="900" dirty="0">
                          <a:effectLst/>
                        </a:rPr>
                        <a:t>2. There is extensive competition from existing players an new players which is growing in the industry.</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7"/>
                  </a:ext>
                </a:extLst>
              </a:tr>
              <a:tr h="196671">
                <a:tc vMerge="1">
                  <a:txBody>
                    <a:bodyPr/>
                    <a:lstStyle/>
                    <a:p>
                      <a:endParaRPr lang="en-IN"/>
                    </a:p>
                  </a:txBody>
                  <a:tcPr/>
                </a:tc>
                <a:tc>
                  <a:txBody>
                    <a:bodyPr/>
                    <a:lstStyle/>
                    <a:p>
                      <a:pPr algn="just">
                        <a:lnSpc>
                          <a:spcPct val="107000"/>
                        </a:lnSpc>
                        <a:spcAft>
                          <a:spcPts val="0"/>
                        </a:spcAft>
                      </a:pPr>
                      <a:r>
                        <a:rPr lang="en-US" sz="900" dirty="0">
                          <a:effectLst/>
                        </a:rPr>
                        <a:t>3. Imitations of Puma brand is extensively increasing causing losses</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8"/>
                  </a:ext>
                </a:extLst>
              </a:tr>
              <a:tr h="196671">
                <a:tc vMerge="1">
                  <a:txBody>
                    <a:bodyPr/>
                    <a:lstStyle/>
                    <a:p>
                      <a:endParaRPr lang="en-IN"/>
                    </a:p>
                  </a:txBody>
                  <a:tcPr/>
                </a:tc>
                <a:tc>
                  <a:txBody>
                    <a:bodyPr/>
                    <a:lstStyle/>
                    <a:p>
                      <a:pPr algn="just">
                        <a:lnSpc>
                          <a:spcPct val="107000"/>
                        </a:lnSpc>
                        <a:spcAft>
                          <a:spcPts val="0"/>
                        </a:spcAft>
                      </a:pPr>
                      <a:r>
                        <a:rPr lang="en-US" sz="900" dirty="0">
                          <a:effectLst/>
                        </a:rPr>
                        <a:t>4. Government policies and regulations can affect business operations</a:t>
                      </a:r>
                      <a:endParaRPr lang="en-IN" sz="800" dirty="0">
                        <a:effectLst/>
                        <a:latin typeface="Calibri"/>
                        <a:ea typeface="Calibri"/>
                        <a:cs typeface="Times New Roman"/>
                      </a:endParaRPr>
                    </a:p>
                  </a:txBody>
                  <a:tcPr marL="34259" marR="34259" marT="0" marB="0" anchor="ctr"/>
                </a:tc>
                <a:extLst>
                  <a:ext uri="{0D108BD9-81ED-4DB2-BD59-A6C34878D82A}">
                    <a16:rowId xmlns:a16="http://schemas.microsoft.com/office/drawing/2014/main" val="10019"/>
                  </a:ext>
                </a:extLst>
              </a:tr>
            </a:tbl>
          </a:graphicData>
        </a:graphic>
      </p:graphicFrame>
      <p:sp>
        <p:nvSpPr>
          <p:cNvPr id="3" name="Title 2"/>
          <p:cNvSpPr>
            <a:spLocks noGrp="1"/>
          </p:cNvSpPr>
          <p:nvPr>
            <p:ph type="title"/>
          </p:nvPr>
        </p:nvSpPr>
        <p:spPr>
          <a:xfrm>
            <a:off x="457200" y="76200"/>
            <a:ext cx="8229600" cy="609600"/>
          </a:xfrm>
        </p:spPr>
        <p:txBody>
          <a:bodyPr>
            <a:normAutofit fontScale="90000"/>
          </a:bodyPr>
          <a:lstStyle/>
          <a:p>
            <a:r>
              <a:rPr lang="en-IN" sz="3600" dirty="0"/>
              <a:t>Puma SWOT analysis:</a:t>
            </a:r>
          </a:p>
        </p:txBody>
      </p:sp>
    </p:spTree>
    <p:extLst>
      <p:ext uri="{BB962C8B-B14F-4D97-AF65-F5344CB8AC3E}">
        <p14:creationId xmlns:p14="http://schemas.microsoft.com/office/powerpoint/2010/main" val="428227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22862730"/>
              </p:ext>
            </p:extLst>
          </p:nvPr>
        </p:nvGraphicFramePr>
        <p:xfrm>
          <a:off x="228600" y="533403"/>
          <a:ext cx="8686800" cy="5621237"/>
        </p:xfrm>
        <a:graphic>
          <a:graphicData uri="http://schemas.openxmlformats.org/drawingml/2006/table">
            <a:tbl>
              <a:tblPr firstRow="1" firstCol="1" bandRow="1">
                <a:tableStyleId>{5C22544A-7EE6-4342-B048-85BDC9FD1C3A}</a:tableStyleId>
              </a:tblPr>
              <a:tblGrid>
                <a:gridCol w="1057523">
                  <a:extLst>
                    <a:ext uri="{9D8B030D-6E8A-4147-A177-3AD203B41FA5}">
                      <a16:colId xmlns:a16="http://schemas.microsoft.com/office/drawing/2014/main" val="20000"/>
                    </a:ext>
                  </a:extLst>
                </a:gridCol>
                <a:gridCol w="7629277">
                  <a:extLst>
                    <a:ext uri="{9D8B030D-6E8A-4147-A177-3AD203B41FA5}">
                      <a16:colId xmlns:a16="http://schemas.microsoft.com/office/drawing/2014/main" val="20001"/>
                    </a:ext>
                  </a:extLst>
                </a:gridCol>
              </a:tblGrid>
              <a:tr h="129721">
                <a:tc gridSpan="2">
                  <a:txBody>
                    <a:bodyPr/>
                    <a:lstStyle/>
                    <a:p>
                      <a:pPr algn="just">
                        <a:lnSpc>
                          <a:spcPct val="107000"/>
                        </a:lnSpc>
                        <a:spcAft>
                          <a:spcPts val="0"/>
                        </a:spcAft>
                      </a:pPr>
                      <a:r>
                        <a:rPr lang="en-US" sz="900" dirty="0">
                          <a:effectLst/>
                        </a:rPr>
                        <a:t>Adidas SWOT Analysis</a:t>
                      </a:r>
                      <a:endParaRPr lang="en-IN" sz="900" dirty="0">
                        <a:effectLst/>
                        <a:latin typeface="Calibri"/>
                        <a:ea typeface="Calibri"/>
                        <a:cs typeface="Times New Roman"/>
                      </a:endParaRPr>
                    </a:p>
                  </a:txBody>
                  <a:tcPr marL="19519" marR="19519" marT="0" marB="0"/>
                </a:tc>
                <a:tc hMerge="1">
                  <a:txBody>
                    <a:bodyPr/>
                    <a:lstStyle/>
                    <a:p>
                      <a:endParaRPr lang="en-IN"/>
                    </a:p>
                  </a:txBody>
                  <a:tcPr/>
                </a:tc>
                <a:extLst>
                  <a:ext uri="{0D108BD9-81ED-4DB2-BD59-A6C34878D82A}">
                    <a16:rowId xmlns:a16="http://schemas.microsoft.com/office/drawing/2014/main" val="10000"/>
                  </a:ext>
                </a:extLst>
              </a:tr>
              <a:tr h="259442">
                <a:tc rowSpan="5">
                  <a:txBody>
                    <a:bodyPr/>
                    <a:lstStyle/>
                    <a:p>
                      <a:pPr marL="0" algn="just" rtl="0" eaLnBrk="1" latinLnBrk="0" hangingPunct="1">
                        <a:lnSpc>
                          <a:spcPct val="107000"/>
                        </a:lnSpc>
                        <a:spcAft>
                          <a:spcPts val="0"/>
                        </a:spcAft>
                      </a:pPr>
                      <a:r>
                        <a:rPr kumimoji="0" lang="en-US" sz="900" b="1" kern="1200" dirty="0">
                          <a:solidFill>
                            <a:schemeClr val="lt1"/>
                          </a:solidFill>
                          <a:effectLst/>
                          <a:latin typeface="+mn-lt"/>
                          <a:ea typeface="+mn-ea"/>
                          <a:cs typeface="+mn-cs"/>
                        </a:rPr>
                        <a:t>Strengths</a:t>
                      </a:r>
                      <a:endParaRPr kumimoji="0" lang="en-IN" sz="900" b="1" kern="1200" dirty="0">
                        <a:solidFill>
                          <a:schemeClr val="lt1"/>
                        </a:solidFill>
                        <a:effectLst/>
                        <a:latin typeface="+mn-lt"/>
                        <a:ea typeface="+mn-ea"/>
                        <a:cs typeface="+mn-cs"/>
                      </a:endParaRPr>
                    </a:p>
                  </a:txBody>
                  <a:tcPr marL="19519" marR="19519" marT="0" marB="0"/>
                </a:tc>
                <a:tc>
                  <a:txBody>
                    <a:bodyPr/>
                    <a:lstStyle/>
                    <a:p>
                      <a:pPr algn="just">
                        <a:lnSpc>
                          <a:spcPct val="107000"/>
                        </a:lnSpc>
                        <a:spcAft>
                          <a:spcPts val="0"/>
                        </a:spcAft>
                      </a:pPr>
                      <a:r>
                        <a:rPr lang="en-US" sz="900" dirty="0">
                          <a:effectLst/>
                        </a:rPr>
                        <a:t>2.Diversified portfolio: Company has multiple product portfolios with varied range of footwear &amp; accessories under brand name Adidas (premium segment) &amp; Reebok (mid-range).</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1"/>
                  </a:ext>
                </a:extLst>
              </a:tr>
              <a:tr h="129721">
                <a:tc vMerge="1">
                  <a:txBody>
                    <a:bodyPr/>
                    <a:lstStyle/>
                    <a:p>
                      <a:endParaRPr lang="en-IN"/>
                    </a:p>
                  </a:txBody>
                  <a:tcPr/>
                </a:tc>
                <a:tc>
                  <a:txBody>
                    <a:bodyPr/>
                    <a:lstStyle/>
                    <a:p>
                      <a:pPr algn="just">
                        <a:lnSpc>
                          <a:spcPct val="107000"/>
                        </a:lnSpc>
                        <a:spcAft>
                          <a:spcPts val="0"/>
                        </a:spcAft>
                      </a:pPr>
                      <a:r>
                        <a:rPr lang="en-US" sz="900" dirty="0">
                          <a:effectLst/>
                        </a:rPr>
                        <a:t>3. Strong financial position: With its 2400 store globally accounting $4.3billions.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2"/>
                  </a:ext>
                </a:extLst>
              </a:tr>
              <a:tr h="259442">
                <a:tc vMerge="1">
                  <a:txBody>
                    <a:bodyPr/>
                    <a:lstStyle/>
                    <a:p>
                      <a:endParaRPr lang="en-IN"/>
                    </a:p>
                  </a:txBody>
                  <a:tcPr/>
                </a:tc>
                <a:tc>
                  <a:txBody>
                    <a:bodyPr/>
                    <a:lstStyle/>
                    <a:p>
                      <a:pPr algn="just">
                        <a:lnSpc>
                          <a:spcPct val="107000"/>
                        </a:lnSpc>
                        <a:spcAft>
                          <a:spcPts val="0"/>
                        </a:spcAft>
                      </a:pPr>
                      <a:r>
                        <a:rPr lang="en-US" sz="900" dirty="0">
                          <a:effectLst/>
                        </a:rPr>
                        <a:t>4.Distribution network: By selling it from online stores to company owned stores to supermarket stores, Adidas has an effective distribution system for their products available through different channels.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3"/>
                  </a:ext>
                </a:extLst>
              </a:tr>
              <a:tr h="389163">
                <a:tc vMerge="1">
                  <a:txBody>
                    <a:bodyPr/>
                    <a:lstStyle/>
                    <a:p>
                      <a:endParaRPr lang="en-IN"/>
                    </a:p>
                  </a:txBody>
                  <a:tcPr/>
                </a:tc>
                <a:tc>
                  <a:txBody>
                    <a:bodyPr/>
                    <a:lstStyle/>
                    <a:p>
                      <a:pPr algn="just">
                        <a:lnSpc>
                          <a:spcPct val="107000"/>
                        </a:lnSpc>
                        <a:spcAft>
                          <a:spcPts val="0"/>
                        </a:spcAft>
                      </a:pPr>
                      <a:r>
                        <a:rPr lang="en-US" sz="900" dirty="0">
                          <a:effectLst/>
                        </a:rPr>
                        <a:t>5.Branding by creating touch points with the community: Celebrity endorsements &amp; sponsoring major sports organizations such as FIFA, UEFA, NBA &amp; Olympics has increased the awareness of Adidas in the market &amp; hence it has increased the highly targeted customer base as well.</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4"/>
                  </a:ext>
                </a:extLst>
              </a:tr>
              <a:tr h="389163">
                <a:tc vMerge="1">
                  <a:txBody>
                    <a:bodyPr/>
                    <a:lstStyle/>
                    <a:p>
                      <a:endParaRPr lang="en-IN"/>
                    </a:p>
                  </a:txBody>
                  <a:tcPr/>
                </a:tc>
                <a:tc>
                  <a:txBody>
                    <a:bodyPr/>
                    <a:lstStyle/>
                    <a:p>
                      <a:pPr algn="just">
                        <a:lnSpc>
                          <a:spcPct val="107000"/>
                        </a:lnSpc>
                        <a:spcAft>
                          <a:spcPts val="0"/>
                        </a:spcAft>
                      </a:pPr>
                      <a:r>
                        <a:rPr lang="en-US" sz="900" dirty="0">
                          <a:effectLst/>
                        </a:rPr>
                        <a:t>6.Collaborations &amp; memberships: Strong relationship within the sustainability area with organizations such as International Labor organization, International Finance Corporation has given the company an edge over competitors so that they can have a sustainable business.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5"/>
                  </a:ext>
                </a:extLst>
              </a:tr>
              <a:tr h="259442">
                <a:tc rowSpan="3">
                  <a:txBody>
                    <a:bodyPr/>
                    <a:lstStyle/>
                    <a:p>
                      <a:pPr algn="just">
                        <a:lnSpc>
                          <a:spcPct val="107000"/>
                        </a:lnSpc>
                        <a:spcAft>
                          <a:spcPts val="0"/>
                        </a:spcAft>
                      </a:pPr>
                      <a:r>
                        <a:rPr lang="en-US" sz="900" dirty="0">
                          <a:effectLst/>
                        </a:rPr>
                        <a:t>Weaknesses</a:t>
                      </a:r>
                      <a:endParaRPr lang="en-IN" sz="900" dirty="0">
                        <a:effectLst/>
                        <a:latin typeface="Calibri"/>
                        <a:ea typeface="Calibri"/>
                        <a:cs typeface="Times New Roman"/>
                      </a:endParaRPr>
                    </a:p>
                  </a:txBody>
                  <a:tcPr marL="19519" marR="19519" marT="0" marB="0"/>
                </a:tc>
                <a:tc>
                  <a:txBody>
                    <a:bodyPr/>
                    <a:lstStyle/>
                    <a:p>
                      <a:pPr algn="just">
                        <a:lnSpc>
                          <a:spcPct val="107000"/>
                        </a:lnSpc>
                        <a:spcAft>
                          <a:spcPts val="0"/>
                        </a:spcAft>
                      </a:pPr>
                      <a:r>
                        <a:rPr lang="en-US" sz="900" dirty="0">
                          <a:effectLst/>
                        </a:rPr>
                        <a:t>1.Premium price range: High price range due to innovative technology &amp; Production methods have made the brand affordable to limited customers only, especially in developing countries.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6"/>
                  </a:ext>
                </a:extLst>
              </a:tr>
              <a:tr h="518883">
                <a:tc vMerge="1">
                  <a:txBody>
                    <a:bodyPr/>
                    <a:lstStyle/>
                    <a:p>
                      <a:endParaRPr lang="en-IN"/>
                    </a:p>
                  </a:txBody>
                  <a:tcPr/>
                </a:tc>
                <a:tc>
                  <a:txBody>
                    <a:bodyPr/>
                    <a:lstStyle/>
                    <a:p>
                      <a:pPr algn="just">
                        <a:lnSpc>
                          <a:spcPct val="107000"/>
                        </a:lnSpc>
                        <a:spcAft>
                          <a:spcPts val="0"/>
                        </a:spcAft>
                      </a:pPr>
                      <a:r>
                        <a:rPr lang="en-US" sz="900" dirty="0">
                          <a:effectLst/>
                        </a:rPr>
                        <a:t>2.Outsourced manufacturing: Adidas has 93% of production outsourced to 3rd party manufacturers (largely to Asia) to avail of low labor cost &amp; easy availability of resources. They are running a risk of over dependency on outsourcing especially in Asian markets. Also, the overall quality of products perceived by the consumers of developed economies is a major concern as far as brand is concerned.</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7"/>
                  </a:ext>
                </a:extLst>
              </a:tr>
              <a:tr h="259442">
                <a:tc vMerge="1">
                  <a:txBody>
                    <a:bodyPr/>
                    <a:lstStyle/>
                    <a:p>
                      <a:endParaRPr lang="en-IN"/>
                    </a:p>
                  </a:txBody>
                  <a:tcPr/>
                </a:tc>
                <a:tc>
                  <a:txBody>
                    <a:bodyPr/>
                    <a:lstStyle/>
                    <a:p>
                      <a:pPr algn="just">
                        <a:lnSpc>
                          <a:spcPct val="107000"/>
                        </a:lnSpc>
                        <a:spcAft>
                          <a:spcPts val="0"/>
                        </a:spcAft>
                      </a:pPr>
                      <a:r>
                        <a:rPr lang="en-US" sz="900" dirty="0">
                          <a:effectLst/>
                        </a:rPr>
                        <a:t>3.Limited product line: Adidas along with the recently acquired Reebok brands, has got only 2 brands under their group although they have got deep assortments within these brands. Thus, there is more scope for product line expansion.</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8"/>
                  </a:ext>
                </a:extLst>
              </a:tr>
              <a:tr h="259442">
                <a:tc rowSpan="5">
                  <a:txBody>
                    <a:bodyPr/>
                    <a:lstStyle/>
                    <a:p>
                      <a:pPr algn="just">
                        <a:lnSpc>
                          <a:spcPct val="107000"/>
                        </a:lnSpc>
                        <a:spcAft>
                          <a:spcPts val="0"/>
                        </a:spcAft>
                      </a:pPr>
                      <a:r>
                        <a:rPr lang="en-US" sz="900" dirty="0">
                          <a:effectLst/>
                        </a:rPr>
                        <a:t>Opportunities</a:t>
                      </a:r>
                      <a:endParaRPr lang="en-IN" sz="900" dirty="0">
                        <a:effectLst/>
                        <a:latin typeface="Calibri"/>
                        <a:ea typeface="Calibri"/>
                        <a:cs typeface="Times New Roman"/>
                      </a:endParaRPr>
                    </a:p>
                  </a:txBody>
                  <a:tcPr marL="19519" marR="19519" marT="0" marB="0"/>
                </a:tc>
                <a:tc>
                  <a:txBody>
                    <a:bodyPr/>
                    <a:lstStyle/>
                    <a:p>
                      <a:pPr algn="just">
                        <a:lnSpc>
                          <a:spcPct val="107000"/>
                        </a:lnSpc>
                        <a:spcAft>
                          <a:spcPts val="0"/>
                        </a:spcAft>
                      </a:pPr>
                      <a:r>
                        <a:rPr lang="en-US" sz="900" dirty="0">
                          <a:effectLst/>
                        </a:rPr>
                        <a:t>1.Changing Lifestyle: With the saturation of developed economies, changing taste &amp; preferences, education &amp; changing lifestyle of developing economies, there is a steep rise in the demand of premium goods &amp; services.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09"/>
                  </a:ext>
                </a:extLst>
              </a:tr>
              <a:tr h="259442">
                <a:tc vMerge="1">
                  <a:txBody>
                    <a:bodyPr/>
                    <a:lstStyle/>
                    <a:p>
                      <a:endParaRPr lang="en-IN"/>
                    </a:p>
                  </a:txBody>
                  <a:tcPr/>
                </a:tc>
                <a:tc>
                  <a:txBody>
                    <a:bodyPr/>
                    <a:lstStyle/>
                    <a:p>
                      <a:pPr algn="just">
                        <a:lnSpc>
                          <a:spcPct val="107000"/>
                        </a:lnSpc>
                        <a:spcAft>
                          <a:spcPts val="0"/>
                        </a:spcAft>
                      </a:pPr>
                      <a:r>
                        <a:rPr lang="en-US" sz="900" dirty="0">
                          <a:effectLst/>
                        </a:rPr>
                        <a:t>2.Market development: Entering into new markets will be the only way to succeed in the future because developed economies are already having high competition.</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0"/>
                  </a:ext>
                </a:extLst>
              </a:tr>
              <a:tr h="259442">
                <a:tc vMerge="1">
                  <a:txBody>
                    <a:bodyPr/>
                    <a:lstStyle/>
                    <a:p>
                      <a:endParaRPr lang="en-IN"/>
                    </a:p>
                  </a:txBody>
                  <a:tcPr/>
                </a:tc>
                <a:tc>
                  <a:txBody>
                    <a:bodyPr/>
                    <a:lstStyle/>
                    <a:p>
                      <a:pPr algn="just">
                        <a:lnSpc>
                          <a:spcPct val="107000"/>
                        </a:lnSpc>
                        <a:spcAft>
                          <a:spcPts val="0"/>
                        </a:spcAft>
                      </a:pPr>
                      <a:r>
                        <a:rPr lang="en-US" sz="900" dirty="0">
                          <a:effectLst/>
                        </a:rPr>
                        <a:t>3.Expansion in product line: Expanding its product line will open a new set of opportunities while at the same time it can differentiate itself from the competitors by following this strategy.</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1"/>
                  </a:ext>
                </a:extLst>
              </a:tr>
              <a:tr h="259442">
                <a:tc vMerge="1">
                  <a:txBody>
                    <a:bodyPr/>
                    <a:lstStyle/>
                    <a:p>
                      <a:endParaRPr lang="en-IN"/>
                    </a:p>
                  </a:txBody>
                  <a:tcPr/>
                </a:tc>
                <a:tc>
                  <a:txBody>
                    <a:bodyPr/>
                    <a:lstStyle/>
                    <a:p>
                      <a:pPr algn="just">
                        <a:lnSpc>
                          <a:spcPct val="107000"/>
                        </a:lnSpc>
                        <a:spcAft>
                          <a:spcPts val="0"/>
                        </a:spcAft>
                      </a:pPr>
                      <a:r>
                        <a:rPr lang="en-US" sz="900" dirty="0">
                          <a:effectLst/>
                        </a:rPr>
                        <a:t>4.Increasing demand of premium products: If we only consider the Indian market then there is a growth rate of 33% in demand of premium products. This tells us the future business opportunity &amp; expanding market size of developing economies.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2"/>
                  </a:ext>
                </a:extLst>
              </a:tr>
              <a:tr h="259442">
                <a:tc vMerge="1">
                  <a:txBody>
                    <a:bodyPr/>
                    <a:lstStyle/>
                    <a:p>
                      <a:endParaRPr lang="en-IN"/>
                    </a:p>
                  </a:txBody>
                  <a:tcPr/>
                </a:tc>
                <a:tc>
                  <a:txBody>
                    <a:bodyPr/>
                    <a:lstStyle/>
                    <a:p>
                      <a:pPr algn="just">
                        <a:lnSpc>
                          <a:spcPct val="107000"/>
                        </a:lnSpc>
                        <a:spcAft>
                          <a:spcPts val="0"/>
                        </a:spcAft>
                      </a:pPr>
                      <a:r>
                        <a:rPr lang="en-US" sz="900" dirty="0">
                          <a:effectLst/>
                        </a:rPr>
                        <a:t>5.Backward integration: This will be smart strategy if followed by Adidas as it will help Adidas to secure their patent rights &amp; also integrate their R&amp;D with the operational team to work in open system.</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3"/>
                  </a:ext>
                </a:extLst>
              </a:tr>
              <a:tr h="389163">
                <a:tc rowSpan="3">
                  <a:txBody>
                    <a:bodyPr/>
                    <a:lstStyle/>
                    <a:p>
                      <a:pPr>
                        <a:lnSpc>
                          <a:spcPct val="107000"/>
                        </a:lnSpc>
                        <a:spcAft>
                          <a:spcPts val="0"/>
                        </a:spcAft>
                      </a:pPr>
                      <a:r>
                        <a:rPr lang="en-US" sz="900" dirty="0">
                          <a:effectLst/>
                        </a:rPr>
                        <a:t>Threats</a:t>
                      </a:r>
                      <a:endParaRPr lang="en-IN" sz="900" dirty="0">
                        <a:effectLst/>
                      </a:endParaRPr>
                    </a:p>
                    <a:p>
                      <a:pPr>
                        <a:lnSpc>
                          <a:spcPct val="107000"/>
                        </a:lnSpc>
                        <a:spcAft>
                          <a:spcPts val="800"/>
                        </a:spcAft>
                      </a:pPr>
                      <a:r>
                        <a:rPr lang="en-US" sz="900" dirty="0">
                          <a:effectLst/>
                        </a:rPr>
                        <a:t> </a:t>
                      </a:r>
                      <a:endParaRPr lang="en-IN" sz="900" dirty="0">
                        <a:effectLst/>
                      </a:endParaRPr>
                    </a:p>
                    <a:p>
                      <a:pPr>
                        <a:lnSpc>
                          <a:spcPct val="107000"/>
                        </a:lnSpc>
                        <a:spcAft>
                          <a:spcPts val="800"/>
                        </a:spcAft>
                      </a:pPr>
                      <a:r>
                        <a:rPr lang="en-US" sz="900" dirty="0">
                          <a:effectLst/>
                        </a:rPr>
                        <a:t> </a:t>
                      </a:r>
                      <a:endParaRPr lang="en-IN" sz="900" dirty="0">
                        <a:effectLst/>
                      </a:endParaRPr>
                    </a:p>
                    <a:p>
                      <a:pPr>
                        <a:lnSpc>
                          <a:spcPct val="107000"/>
                        </a:lnSpc>
                        <a:spcAft>
                          <a:spcPts val="800"/>
                        </a:spcAft>
                      </a:pPr>
                      <a:r>
                        <a:rPr lang="en-US" sz="900" dirty="0">
                          <a:effectLst/>
                        </a:rPr>
                        <a:t> </a:t>
                      </a:r>
                      <a:endParaRPr lang="en-IN" sz="900" dirty="0">
                        <a:effectLst/>
                      </a:endParaRPr>
                    </a:p>
                    <a:p>
                      <a:pPr>
                        <a:lnSpc>
                          <a:spcPct val="107000"/>
                        </a:lnSpc>
                        <a:spcAft>
                          <a:spcPts val="800"/>
                        </a:spcAft>
                      </a:pPr>
                      <a:r>
                        <a:rPr lang="en-US" sz="900" dirty="0">
                          <a:effectLst/>
                        </a:rPr>
                        <a:t> </a:t>
                      </a:r>
                      <a:endParaRPr lang="en-IN" sz="900" dirty="0">
                        <a:effectLst/>
                      </a:endParaRPr>
                    </a:p>
                    <a:p>
                      <a:pPr>
                        <a:lnSpc>
                          <a:spcPct val="107000"/>
                        </a:lnSpc>
                        <a:spcAft>
                          <a:spcPts val="800"/>
                        </a:spcAft>
                      </a:pPr>
                      <a:r>
                        <a:rPr lang="en-US" sz="900" dirty="0">
                          <a:effectLst/>
                        </a:rPr>
                        <a:t> </a:t>
                      </a:r>
                      <a:endParaRPr lang="en-IN" sz="900" dirty="0">
                        <a:effectLst/>
                        <a:latin typeface="Calibri"/>
                        <a:ea typeface="Calibri"/>
                        <a:cs typeface="Times New Roman"/>
                      </a:endParaRPr>
                    </a:p>
                  </a:txBody>
                  <a:tcPr marL="19519" marR="19519" marT="0" marB="0"/>
                </a:tc>
                <a:tc>
                  <a:txBody>
                    <a:bodyPr/>
                    <a:lstStyle/>
                    <a:p>
                      <a:pPr algn="just">
                        <a:lnSpc>
                          <a:spcPct val="107000"/>
                        </a:lnSpc>
                        <a:spcAft>
                          <a:spcPts val="0"/>
                        </a:spcAft>
                      </a:pPr>
                      <a:r>
                        <a:rPr lang="en-US" sz="900" dirty="0">
                          <a:effectLst/>
                        </a:rPr>
                        <a:t>1.Competition: Although Adidas is a global brand but it is facing fierce competition from other brands like Nike which is No.1 brand and Adidas being in 2nd Position in this premium segment. Besides this, there is regular competition from local players, substitutes and market penetrators.</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4"/>
                  </a:ext>
                </a:extLst>
              </a:tr>
              <a:tr h="259442">
                <a:tc vMerge="1">
                  <a:txBody>
                    <a:bodyPr/>
                    <a:lstStyle/>
                    <a:p>
                      <a:endParaRPr lang="en-IN"/>
                    </a:p>
                  </a:txBody>
                  <a:tcPr/>
                </a:tc>
                <a:tc>
                  <a:txBody>
                    <a:bodyPr/>
                    <a:lstStyle/>
                    <a:p>
                      <a:pPr algn="just">
                        <a:lnSpc>
                          <a:spcPct val="107000"/>
                        </a:lnSpc>
                        <a:spcAft>
                          <a:spcPts val="0"/>
                        </a:spcAft>
                      </a:pPr>
                      <a:r>
                        <a:rPr lang="en-US" sz="900" dirty="0">
                          <a:effectLst/>
                        </a:rPr>
                        <a:t>2.Supplier Dominancy: Due to majority of its production being outsourced; Suppliers have more bargaining power then the company.</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5"/>
                  </a:ext>
                </a:extLst>
              </a:tr>
              <a:tr h="488965">
                <a:tc vMerge="1">
                  <a:txBody>
                    <a:bodyPr/>
                    <a:lstStyle/>
                    <a:p>
                      <a:endParaRPr lang="en-IN"/>
                    </a:p>
                  </a:txBody>
                  <a:tcPr/>
                </a:tc>
                <a:tc>
                  <a:txBody>
                    <a:bodyPr/>
                    <a:lstStyle/>
                    <a:p>
                      <a:pPr algn="just">
                        <a:lnSpc>
                          <a:spcPct val="107000"/>
                        </a:lnSpc>
                        <a:spcAft>
                          <a:spcPts val="0"/>
                        </a:spcAft>
                      </a:pPr>
                      <a:r>
                        <a:rPr lang="en-US" sz="900" dirty="0">
                          <a:effectLst/>
                        </a:rPr>
                        <a:t>3.Government Regulations: With its 35% products manufactured in China &amp; 93% of production happening in Asia, Import regulations, duty &amp; tariffs plays a critical role in the pricing and success of the company.</a:t>
                      </a:r>
                      <a:endParaRPr lang="en-IN" sz="900" dirty="0">
                        <a:effectLst/>
                        <a:latin typeface="Calibri"/>
                        <a:ea typeface="Calibri"/>
                        <a:cs typeface="Times New Roman"/>
                      </a:endParaRPr>
                    </a:p>
                  </a:txBody>
                  <a:tcPr marL="19519" marR="19519" marT="0" marB="0"/>
                </a:tc>
                <a:extLst>
                  <a:ext uri="{0D108BD9-81ED-4DB2-BD59-A6C34878D82A}">
                    <a16:rowId xmlns:a16="http://schemas.microsoft.com/office/drawing/2014/main" val="10016"/>
                  </a:ext>
                </a:extLst>
              </a:tr>
            </a:tbl>
          </a:graphicData>
        </a:graphic>
      </p:graphicFrame>
      <p:sp>
        <p:nvSpPr>
          <p:cNvPr id="3" name="Title 2"/>
          <p:cNvSpPr>
            <a:spLocks noGrp="1"/>
          </p:cNvSpPr>
          <p:nvPr>
            <p:ph type="title"/>
          </p:nvPr>
        </p:nvSpPr>
        <p:spPr>
          <a:xfrm>
            <a:off x="457200" y="76200"/>
            <a:ext cx="8229600" cy="457200"/>
          </a:xfrm>
        </p:spPr>
        <p:txBody>
          <a:bodyPr>
            <a:normAutofit fontScale="90000"/>
          </a:bodyPr>
          <a:lstStyle/>
          <a:p>
            <a:r>
              <a:rPr lang="en-IN" sz="3600" dirty="0"/>
              <a:t>Adidas SWOT analysis:</a:t>
            </a:r>
          </a:p>
        </p:txBody>
      </p:sp>
    </p:spTree>
    <p:extLst>
      <p:ext uri="{BB962C8B-B14F-4D97-AF65-F5344CB8AC3E}">
        <p14:creationId xmlns:p14="http://schemas.microsoft.com/office/powerpoint/2010/main" val="28939032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6698</TotalTime>
  <Words>4120</Words>
  <Application>Microsoft Office PowerPoint</Application>
  <PresentationFormat>On-screen Show (4:3)</PresentationFormat>
  <Paragraphs>394</Paragraphs>
  <Slides>38</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Lucida Sans Unicode</vt:lpstr>
      <vt:lpstr>Verdana</vt:lpstr>
      <vt:lpstr>Wingdings 2</vt:lpstr>
      <vt:lpstr>Wingdings 3</vt:lpstr>
      <vt:lpstr>Concourse</vt:lpstr>
      <vt:lpstr>PowerPoint Presentation</vt:lpstr>
      <vt:lpstr>Introduction</vt:lpstr>
      <vt:lpstr>Background of the organizations </vt:lpstr>
      <vt:lpstr>Timelines Puma</vt:lpstr>
      <vt:lpstr>Timeline: Adidas</vt:lpstr>
      <vt:lpstr>Puma details:</vt:lpstr>
      <vt:lpstr>Adidas details:</vt:lpstr>
      <vt:lpstr>Puma SWOT analysis:</vt:lpstr>
      <vt:lpstr>Adidas SWOT analysis:</vt:lpstr>
      <vt:lpstr>Business segmentation: Puma </vt:lpstr>
      <vt:lpstr>Business segmentation: Adidas</vt:lpstr>
      <vt:lpstr>Risks Management by Adidas &amp; Puma:</vt:lpstr>
      <vt:lpstr>Summary of most recent earnings call </vt:lpstr>
      <vt:lpstr>Compensation Policy: Puma</vt:lpstr>
      <vt:lpstr>Compensation policy: Adidas</vt:lpstr>
      <vt:lpstr>PUMA Current Market Position  </vt:lpstr>
      <vt:lpstr>ADIDAS Current Market Position  </vt:lpstr>
      <vt:lpstr>Comparative Analysis between Market Position</vt:lpstr>
      <vt:lpstr>Financial Performance</vt:lpstr>
      <vt:lpstr>Horizontal Analysis </vt:lpstr>
      <vt:lpstr>Horizontal Analysis of Balance sheet</vt:lpstr>
      <vt:lpstr>Horizontal Analysis of Income statement</vt:lpstr>
      <vt:lpstr>Vertical Analysis</vt:lpstr>
      <vt:lpstr>Vertical Analysis of Balance sheet</vt:lpstr>
      <vt:lpstr>Vertical Analysis of Balance sheet for 2016</vt:lpstr>
      <vt:lpstr>Vertical Analysis of Income statement</vt:lpstr>
      <vt:lpstr>FINANCIAL RATIOS ANALYSIS</vt:lpstr>
      <vt:lpstr>Liquidity ratios: Current ratio</vt:lpstr>
      <vt:lpstr>Liquidity ratios: Quick ratio</vt:lpstr>
      <vt:lpstr>Profitability Ratios</vt:lpstr>
      <vt:lpstr>Profitability Ratios: ROA &amp; ROE</vt:lpstr>
      <vt:lpstr>Profitability Ratios: Gross Margin</vt:lpstr>
      <vt:lpstr>Profitability Ratios: Earnings per Share</vt:lpstr>
      <vt:lpstr>Efficiency Ratios: Asset Turnover Ratio</vt:lpstr>
      <vt:lpstr>Price Ratio: Price-to-Earnings Ratio (P/E)</vt:lpstr>
      <vt:lpstr>Financial leverage ratios </vt:lpstr>
      <vt:lpstr>CREDITORS DECISION METRICS</vt:lpstr>
      <vt:lpstr>INVESTORS DECISION METRICS</vt:lpstr>
    </vt:vector>
  </TitlesOfParts>
  <Company>Dickinson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CMichalos</dc:creator>
  <cp:lastModifiedBy>Prithviraj Naidu</cp:lastModifiedBy>
  <cp:revision>94</cp:revision>
  <dcterms:created xsi:type="dcterms:W3CDTF">2007-11-18T20:08:28Z</dcterms:created>
  <dcterms:modified xsi:type="dcterms:W3CDTF">2020-12-09T11:10:30Z</dcterms:modified>
</cp:coreProperties>
</file>